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Lst>
  <p:notesMasterIdLst>
    <p:notesMasterId r:id="rId50"/>
  </p:notesMasterIdLst>
  <p:sldIdLst>
    <p:sldId id="343" r:id="rId5"/>
    <p:sldId id="256" r:id="rId6"/>
    <p:sldId id="344" r:id="rId7"/>
    <p:sldId id="337" r:id="rId8"/>
    <p:sldId id="329" r:id="rId9"/>
    <p:sldId id="261" r:id="rId10"/>
    <p:sldId id="338" r:id="rId11"/>
    <p:sldId id="339" r:id="rId12"/>
    <p:sldId id="342" r:id="rId13"/>
    <p:sldId id="345" r:id="rId14"/>
    <p:sldId id="265" r:id="rId15"/>
    <p:sldId id="260" r:id="rId16"/>
    <p:sldId id="317" r:id="rId17"/>
    <p:sldId id="297" r:id="rId18"/>
    <p:sldId id="301" r:id="rId19"/>
    <p:sldId id="321" r:id="rId20"/>
    <p:sldId id="307" r:id="rId21"/>
    <p:sldId id="306" r:id="rId22"/>
    <p:sldId id="308" r:id="rId23"/>
    <p:sldId id="309" r:id="rId24"/>
    <p:sldId id="310" r:id="rId25"/>
    <p:sldId id="315" r:id="rId26"/>
    <p:sldId id="348" r:id="rId27"/>
    <p:sldId id="296" r:id="rId28"/>
    <p:sldId id="320" r:id="rId29"/>
    <p:sldId id="331" r:id="rId30"/>
    <p:sldId id="316" r:id="rId31"/>
    <p:sldId id="351" r:id="rId32"/>
    <p:sldId id="258" r:id="rId33"/>
    <p:sldId id="352" r:id="rId34"/>
    <p:sldId id="323" r:id="rId35"/>
    <p:sldId id="353" r:id="rId36"/>
    <p:sldId id="313" r:id="rId37"/>
    <p:sldId id="312" r:id="rId38"/>
    <p:sldId id="355" r:id="rId39"/>
    <p:sldId id="357" r:id="rId40"/>
    <p:sldId id="326" r:id="rId41"/>
    <p:sldId id="324" r:id="rId42"/>
    <p:sldId id="328" r:id="rId43"/>
    <p:sldId id="346" r:id="rId44"/>
    <p:sldId id="340" r:id="rId45"/>
    <p:sldId id="358" r:id="rId46"/>
    <p:sldId id="336" r:id="rId47"/>
    <p:sldId id="341" r:id="rId48"/>
    <p:sldId id="335" r:id="rId49"/>
  </p:sldIdLst>
  <p:sldSz cx="9144000" cy="5143500" type="screen16x9"/>
  <p:notesSz cx="6858000" cy="9144000"/>
  <p:embeddedFontLst>
    <p:embeddedFont>
      <p:font typeface="Aharoni" panose="02010803020104030203" pitchFamily="2" charset="-79"/>
      <p:bold r:id="rId51"/>
    </p:embeddedFont>
    <p:embeddedFont>
      <p:font typeface="Amatic SC" panose="00000500000000000000" pitchFamily="2" charset="-79"/>
      <p:regular r:id="rId52"/>
      <p:bold r:id="rId53"/>
    </p:embeddedFont>
    <p:embeddedFont>
      <p:font typeface="Calibri" panose="020F0502020204030204" pitchFamily="34" charset="0"/>
      <p:regular r:id="rId54"/>
      <p:bold r:id="rId55"/>
      <p:italic r:id="rId56"/>
      <p:boldItalic r:id="rId57"/>
    </p:embeddedFont>
    <p:embeddedFont>
      <p:font typeface="Ebrima" panose="02000000000000000000" pitchFamily="2" charset="0"/>
      <p:regular r:id="rId58"/>
      <p:bold r:id="rId59"/>
    </p:embeddedFont>
    <p:embeddedFont>
      <p:font typeface="Nunito" pitchFamily="2" charset="0"/>
      <p:regular r:id="rId60"/>
      <p:bold r:id="rId61"/>
      <p:italic r:id="rId62"/>
      <p:boldItalic r:id="rId63"/>
    </p:embeddedFont>
    <p:embeddedFont>
      <p:font typeface="Nunito SemiBold" pitchFamily="2" charset="0"/>
      <p:regular r:id="rId64"/>
      <p:bold r:id="rId65"/>
      <p:italic r:id="rId66"/>
      <p:boldItalic r:id="rId67"/>
    </p:embeddedFont>
    <p:embeddedFont>
      <p:font typeface="Poppins" panose="00000500000000000000" pitchFamily="2"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29AFA2"/>
    <a:srgbClr val="2B3547"/>
    <a:srgbClr val="000000"/>
    <a:srgbClr val="AEE25A"/>
    <a:srgbClr val="35CFC0"/>
    <a:srgbClr val="69C2FF"/>
    <a:srgbClr val="49AA22"/>
    <a:srgbClr val="00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1" autoAdjust="0"/>
    <p:restoredTop sz="60565" autoAdjust="0"/>
  </p:normalViewPr>
  <p:slideViewPr>
    <p:cSldViewPr snapToGrid="0">
      <p:cViewPr varScale="1">
        <p:scale>
          <a:sx n="48" d="100"/>
          <a:sy n="48" d="100"/>
        </p:scale>
        <p:origin x="1136" y="40"/>
      </p:cViewPr>
      <p:guideLst/>
    </p:cSldViewPr>
  </p:slideViewPr>
  <p:outlineViewPr>
    <p:cViewPr>
      <p:scale>
        <a:sx n="33" d="100"/>
        <a:sy n="33" d="100"/>
      </p:scale>
      <p:origin x="0" y="-37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3.fntdata"/><Relationship Id="rId68"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font" Target="fonts/font1.fntdata"/><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3.xml"/><Relationship Id="rId7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80362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19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endParaRPr lang="en-CA" dirty="0"/>
          </a:p>
          <a:p>
            <a:pPr fontAlgn="base"/>
            <a:endParaRPr lang="en-CA" dirty="0"/>
          </a:p>
        </p:txBody>
      </p:sp>
    </p:spTree>
    <p:extLst>
      <p:ext uri="{BB962C8B-B14F-4D97-AF65-F5344CB8AC3E}">
        <p14:creationId xmlns:p14="http://schemas.microsoft.com/office/powerpoint/2010/main" val="2196764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29858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0655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64268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48708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54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2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461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21475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CA" dirty="0"/>
          </a:p>
        </p:txBody>
      </p:sp>
    </p:spTree>
    <p:extLst>
      <p:ext uri="{BB962C8B-B14F-4D97-AF65-F5344CB8AC3E}">
        <p14:creationId xmlns:p14="http://schemas.microsoft.com/office/powerpoint/2010/main" val="372168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28142" y="901541"/>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818326" y="903011"/>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91395" y="790817"/>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68718" y="113414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881298" y="843454"/>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50882" y="796625"/>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04713" y="4356139"/>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745022" y="447899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dirty="0"/>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8088420" y="3937827"/>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36A9BC6-713C-4C62-A6F3-E0E8D09E96E1}"/>
              </a:ext>
            </a:extLst>
          </p:cNvPr>
          <p:cNvPicPr>
            <a:picLocks noChangeAspect="1"/>
          </p:cNvPicPr>
          <p:nvPr userDrawn="1"/>
        </p:nvPicPr>
        <p:blipFill rotWithShape="1">
          <a:blip r:embed="rId2"/>
          <a:srcRect l="30847"/>
          <a:stretch/>
        </p:blipFill>
        <p:spPr>
          <a:xfrm rot="19834741" flipH="1">
            <a:off x="603461" y="950944"/>
            <a:ext cx="946816" cy="1409425"/>
          </a:xfrm>
          <a:prstGeom prst="rect">
            <a:avLst/>
          </a:prstGeom>
        </p:spPr>
      </p:pic>
      <p:pic>
        <p:nvPicPr>
          <p:cNvPr id="19" name="Picture 18">
            <a:extLst>
              <a:ext uri="{FF2B5EF4-FFF2-40B4-BE49-F238E27FC236}">
                <a16:creationId xmlns:a16="http://schemas.microsoft.com/office/drawing/2014/main" id="{1630F88B-33F7-A740-ABBB-17B35448FC42}"/>
              </a:ext>
            </a:extLst>
          </p:cNvPr>
          <p:cNvPicPr>
            <a:picLocks noChangeAspect="1"/>
          </p:cNvPicPr>
          <p:nvPr userDrawn="1"/>
        </p:nvPicPr>
        <p:blipFill rotWithShape="1">
          <a:blip r:embed="rId2"/>
          <a:srcRect r="68605"/>
          <a:stretch/>
        </p:blipFill>
        <p:spPr>
          <a:xfrm rot="19728432">
            <a:off x="1496037" y="550413"/>
            <a:ext cx="429850" cy="14094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reserve="1">
  <p:cSld name="1_Subtitle">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FF7C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rgbClr val="FF7C80"/>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dirty="0"/>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242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FF7C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7335148"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FF7C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dirty="0"/>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Clr>
                <a:srgbClr val="FF7C80"/>
              </a:buClr>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dirty="0"/>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50290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29"/>
        <p:cNvGrpSpPr/>
        <p:nvPr/>
      </p:nvGrpSpPr>
      <p:grpSpPr>
        <a:xfrm>
          <a:off x="0" y="0"/>
          <a:ext cx="0" cy="0"/>
          <a:chOff x="0" y="0"/>
          <a:chExt cx="0" cy="0"/>
        </a:xfrm>
      </p:grpSpPr>
      <p:sp>
        <p:nvSpPr>
          <p:cNvPr id="130" name="Google Shape;130;p10"/>
          <p:cNvSpPr/>
          <p:nvPr/>
        </p:nvSpPr>
        <p:spPr>
          <a:xfrm rot="-884877">
            <a:off x="8013958" y="3595928"/>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FF7C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0"/>
          <p:cNvSpPr/>
          <p:nvPr/>
        </p:nvSpPr>
        <p:spPr>
          <a:xfrm>
            <a:off x="642525" y="4216625"/>
            <a:ext cx="5890324" cy="56263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FF7C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0"/>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0"/>
          <p:cNvSpPr txBox="1">
            <a:spLocks noGrp="1"/>
          </p:cNvSpPr>
          <p:nvPr>
            <p:ph type="body" idx="1"/>
          </p:nvPr>
        </p:nvSpPr>
        <p:spPr>
          <a:xfrm>
            <a:off x="823076" y="4261808"/>
            <a:ext cx="5522700" cy="3912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600"/>
              <a:buNone/>
              <a:defRPr sz="1600"/>
            </a:lvl1pPr>
          </a:lstStyle>
          <a:p>
            <a:endParaRPr dirty="0"/>
          </a:p>
        </p:txBody>
      </p:sp>
      <p:sp>
        <p:nvSpPr>
          <p:cNvPr id="134" name="Google Shape;134;p1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10"/>
          <p:cNvSpPr/>
          <p:nvPr/>
        </p:nvSpPr>
        <p:spPr>
          <a:xfrm rot="5400000">
            <a:off x="31216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0"/>
          <p:cNvSpPr/>
          <p:nvPr/>
        </p:nvSpPr>
        <p:spPr>
          <a:xfrm rot="-9525180">
            <a:off x="252849" y="4358394"/>
            <a:ext cx="290510" cy="23133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0"/>
          <p:cNvSpPr/>
          <p:nvPr/>
        </p:nvSpPr>
        <p:spPr>
          <a:xfrm rot="-9525180">
            <a:off x="217769" y="4512917"/>
            <a:ext cx="132490" cy="91286"/>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0"/>
          <p:cNvSpPr/>
          <p:nvPr/>
        </p:nvSpPr>
        <p:spPr>
          <a:xfrm rot="-167066">
            <a:off x="4934240" y="363639"/>
            <a:ext cx="888144" cy="61489"/>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0"/>
          <p:cNvSpPr/>
          <p:nvPr/>
        </p:nvSpPr>
        <p:spPr>
          <a:xfrm rot="-167066">
            <a:off x="5876367" y="368207"/>
            <a:ext cx="86889"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0"/>
          <p:cNvSpPr/>
          <p:nvPr/>
        </p:nvSpPr>
        <p:spPr>
          <a:xfrm rot="-167066">
            <a:off x="6046138" y="354459"/>
            <a:ext cx="299726"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0"/>
          <p:cNvSpPr/>
          <p:nvPr/>
        </p:nvSpPr>
        <p:spPr>
          <a:xfrm rot="5400000">
            <a:off x="8280263" y="2495763"/>
            <a:ext cx="850640" cy="154977"/>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7790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Half" preserve="1">
  <p:cSld name="1_Blank - Half">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69C2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7C8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18919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reserve="1">
  <p:cSld name="1_Subtitle">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FF7C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rgbClr val="FF7C80"/>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dirty="0"/>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9096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54"/>
        <p:cNvGrpSpPr/>
        <p:nvPr/>
      </p:nvGrpSpPr>
      <p:grpSpPr>
        <a:xfrm>
          <a:off x="0" y="0"/>
          <a:ext cx="0" cy="0"/>
          <a:chOff x="0" y="0"/>
          <a:chExt cx="0" cy="0"/>
        </a:xfrm>
      </p:grpSpPr>
      <p:sp>
        <p:nvSpPr>
          <p:cNvPr id="15" name="Google Shape;23;p3">
            <a:extLst>
              <a:ext uri="{FF2B5EF4-FFF2-40B4-BE49-F238E27FC236}">
                <a16:creationId xmlns:a16="http://schemas.microsoft.com/office/drawing/2014/main" id="{34A79C6A-BCE4-E242-9B33-D812288BF6F8}"/>
              </a:ext>
            </a:extLst>
          </p:cNvPr>
          <p:cNvSpPr/>
          <p:nvPr userDrawn="1"/>
        </p:nvSpPr>
        <p:spPr>
          <a:xfrm rot="5400000">
            <a:off x="7937272" y="3520424"/>
            <a:ext cx="860788" cy="947176"/>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69C2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725155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69C2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dirty="0"/>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Clr>
                <a:srgbClr val="69C2FF"/>
              </a:buClr>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dirty="0"/>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9760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29"/>
        <p:cNvGrpSpPr/>
        <p:nvPr/>
      </p:nvGrpSpPr>
      <p:grpSpPr>
        <a:xfrm>
          <a:off x="0" y="0"/>
          <a:ext cx="0" cy="0"/>
          <a:chOff x="0" y="0"/>
          <a:chExt cx="0" cy="0"/>
        </a:xfrm>
      </p:grpSpPr>
      <p:sp>
        <p:nvSpPr>
          <p:cNvPr id="130" name="Google Shape;130;p10"/>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69C2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0"/>
          <p:cNvSpPr/>
          <p:nvPr/>
        </p:nvSpPr>
        <p:spPr>
          <a:xfrm>
            <a:off x="642525" y="4216625"/>
            <a:ext cx="5890324" cy="56263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69C2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0"/>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0"/>
          <p:cNvSpPr txBox="1">
            <a:spLocks noGrp="1"/>
          </p:cNvSpPr>
          <p:nvPr>
            <p:ph type="body" idx="1"/>
          </p:nvPr>
        </p:nvSpPr>
        <p:spPr>
          <a:xfrm>
            <a:off x="823076" y="4261808"/>
            <a:ext cx="5522700" cy="3912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600"/>
              <a:buNone/>
              <a:defRPr sz="1600"/>
            </a:lvl1pPr>
          </a:lstStyle>
          <a:p>
            <a:endParaRPr dirty="0"/>
          </a:p>
        </p:txBody>
      </p:sp>
      <p:sp>
        <p:nvSpPr>
          <p:cNvPr id="134" name="Google Shape;134;p1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10"/>
          <p:cNvSpPr/>
          <p:nvPr/>
        </p:nvSpPr>
        <p:spPr>
          <a:xfrm rot="5400000">
            <a:off x="31216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0"/>
          <p:cNvSpPr/>
          <p:nvPr/>
        </p:nvSpPr>
        <p:spPr>
          <a:xfrm rot="-9525180">
            <a:off x="252849" y="4358394"/>
            <a:ext cx="290510" cy="23133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0"/>
          <p:cNvSpPr/>
          <p:nvPr/>
        </p:nvSpPr>
        <p:spPr>
          <a:xfrm rot="-9525180">
            <a:off x="217769" y="4512917"/>
            <a:ext cx="132490" cy="91286"/>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0"/>
          <p:cNvSpPr/>
          <p:nvPr/>
        </p:nvSpPr>
        <p:spPr>
          <a:xfrm rot="-167066">
            <a:off x="4934240" y="363639"/>
            <a:ext cx="888144" cy="61489"/>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0"/>
          <p:cNvSpPr/>
          <p:nvPr/>
        </p:nvSpPr>
        <p:spPr>
          <a:xfrm rot="-167066">
            <a:off x="5876367" y="368207"/>
            <a:ext cx="86889"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0"/>
          <p:cNvSpPr/>
          <p:nvPr/>
        </p:nvSpPr>
        <p:spPr>
          <a:xfrm rot="-167066">
            <a:off x="6046138" y="354459"/>
            <a:ext cx="299726"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0"/>
          <p:cNvSpPr/>
          <p:nvPr/>
        </p:nvSpPr>
        <p:spPr>
          <a:xfrm rot="5400000">
            <a:off x="8280263" y="2495763"/>
            <a:ext cx="850640" cy="154977"/>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72581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 Half" preserve="1">
  <p:cSld name="1_Blank - Half">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41747" y="637135"/>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35CF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7C8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35624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54"/>
        <p:cNvGrpSpPr/>
        <p:nvPr/>
      </p:nvGrpSpPr>
      <p:grpSpPr>
        <a:xfrm>
          <a:off x="0" y="0"/>
          <a:ext cx="0" cy="0"/>
          <a:chOff x="0" y="0"/>
          <a:chExt cx="0" cy="0"/>
        </a:xfrm>
      </p:grpSpPr>
      <p:sp>
        <p:nvSpPr>
          <p:cNvPr id="15" name="Google Shape;23;p3">
            <a:extLst>
              <a:ext uri="{FF2B5EF4-FFF2-40B4-BE49-F238E27FC236}">
                <a16:creationId xmlns:a16="http://schemas.microsoft.com/office/drawing/2014/main" id="{34A79C6A-BCE4-E242-9B33-D812288BF6F8}"/>
              </a:ext>
            </a:extLst>
          </p:cNvPr>
          <p:cNvSpPr/>
          <p:nvPr userDrawn="1"/>
        </p:nvSpPr>
        <p:spPr>
          <a:xfrm rot="5400000">
            <a:off x="7937272" y="3520424"/>
            <a:ext cx="860788" cy="947176"/>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35CF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725155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35CF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dirty="0"/>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Clr>
                <a:srgbClr val="35CFC0"/>
              </a:buClr>
              <a:buSzPts val="2200"/>
              <a:buChar char="✗"/>
              <a:defRPr>
                <a:solidFill>
                  <a:srgbClr val="29AFA2"/>
                </a:solidFill>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dirty="0"/>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39231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29"/>
        <p:cNvGrpSpPr/>
        <p:nvPr/>
      </p:nvGrpSpPr>
      <p:grpSpPr>
        <a:xfrm>
          <a:off x="0" y="0"/>
          <a:ext cx="0" cy="0"/>
          <a:chOff x="0" y="0"/>
          <a:chExt cx="0" cy="0"/>
        </a:xfrm>
      </p:grpSpPr>
      <p:sp>
        <p:nvSpPr>
          <p:cNvPr id="130" name="Google Shape;130;p10"/>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35CF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0"/>
          <p:cNvSpPr/>
          <p:nvPr/>
        </p:nvSpPr>
        <p:spPr>
          <a:xfrm>
            <a:off x="642525" y="4216625"/>
            <a:ext cx="5890324" cy="56263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35CF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0"/>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0"/>
          <p:cNvSpPr txBox="1">
            <a:spLocks noGrp="1"/>
          </p:cNvSpPr>
          <p:nvPr>
            <p:ph type="body" idx="1"/>
          </p:nvPr>
        </p:nvSpPr>
        <p:spPr>
          <a:xfrm>
            <a:off x="823076" y="4261808"/>
            <a:ext cx="5522700" cy="3912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600"/>
              <a:buNone/>
              <a:defRPr sz="1600"/>
            </a:lvl1pPr>
          </a:lstStyle>
          <a:p>
            <a:endParaRPr dirty="0"/>
          </a:p>
        </p:txBody>
      </p:sp>
      <p:sp>
        <p:nvSpPr>
          <p:cNvPr id="134" name="Google Shape;134;p1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10"/>
          <p:cNvSpPr/>
          <p:nvPr/>
        </p:nvSpPr>
        <p:spPr>
          <a:xfrm rot="5400000">
            <a:off x="31216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0"/>
          <p:cNvSpPr/>
          <p:nvPr/>
        </p:nvSpPr>
        <p:spPr>
          <a:xfrm rot="-9525180">
            <a:off x="252849" y="4358394"/>
            <a:ext cx="290510" cy="23133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0"/>
          <p:cNvSpPr/>
          <p:nvPr/>
        </p:nvSpPr>
        <p:spPr>
          <a:xfrm rot="-9525180">
            <a:off x="217769" y="4512917"/>
            <a:ext cx="132490" cy="91286"/>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0"/>
          <p:cNvSpPr/>
          <p:nvPr/>
        </p:nvSpPr>
        <p:spPr>
          <a:xfrm rot="-167066">
            <a:off x="4934240" y="363639"/>
            <a:ext cx="888144" cy="61489"/>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0"/>
          <p:cNvSpPr/>
          <p:nvPr/>
        </p:nvSpPr>
        <p:spPr>
          <a:xfrm rot="-167066">
            <a:off x="5876367" y="368207"/>
            <a:ext cx="86889"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0"/>
          <p:cNvSpPr/>
          <p:nvPr/>
        </p:nvSpPr>
        <p:spPr>
          <a:xfrm rot="-167066">
            <a:off x="6046138" y="354459"/>
            <a:ext cx="299726"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0"/>
          <p:cNvSpPr/>
          <p:nvPr/>
        </p:nvSpPr>
        <p:spPr>
          <a:xfrm rot="5400000">
            <a:off x="8280263" y="2495763"/>
            <a:ext cx="850640" cy="154977"/>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5013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dirty="0"/>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5BDD4-BF7A-4BEA-A0A6-7F3016D23DF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811925B-8964-4DED-8201-71D8DADFC6A7}"/>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0F9B63C-72C3-49F4-A726-0A9990D11D60}"/>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3EB93AF-9FA6-41B2-96E2-A05271CA7029}"/>
              </a:ext>
            </a:extLst>
          </p:cNvPr>
          <p:cNvSpPr>
            <a:spLocks noGrp="1"/>
          </p:cNvSpPr>
          <p:nvPr>
            <p:ph type="dt" sz="half" idx="10"/>
          </p:nvPr>
        </p:nvSpPr>
        <p:spPr/>
        <p:txBody>
          <a:bodyPr/>
          <a:lstStyle/>
          <a:p>
            <a:fld id="{0F7D83BB-5841-40CF-85FD-91E6CFD2E9D5}" type="datetimeFigureOut">
              <a:rPr lang="en-CA" smtClean="0"/>
              <a:t>2022-03-28</a:t>
            </a:fld>
            <a:endParaRPr lang="en-CA"/>
          </a:p>
        </p:txBody>
      </p:sp>
      <p:sp>
        <p:nvSpPr>
          <p:cNvPr id="6" name="Footer Placeholder 5">
            <a:extLst>
              <a:ext uri="{FF2B5EF4-FFF2-40B4-BE49-F238E27FC236}">
                <a16:creationId xmlns:a16="http://schemas.microsoft.com/office/drawing/2014/main" id="{D69B7D4C-4828-4A4C-8039-DD12EE8DBC6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2730AAA-0106-4250-BCAA-A94448851422}"/>
              </a:ext>
            </a:extLst>
          </p:cNvPr>
          <p:cNvSpPr>
            <a:spLocks noGrp="1"/>
          </p:cNvSpPr>
          <p:nvPr>
            <p:ph type="sldNum" sz="quarter" idx="12"/>
          </p:nvPr>
        </p:nvSpPr>
        <p:spPr/>
        <p:txBody>
          <a:bodyPr/>
          <a:lstStyle/>
          <a:p>
            <a:fld id="{568FEA7B-050D-4DF3-BE29-448EA716CFBE}" type="slidenum">
              <a:rPr lang="en-CA" smtClean="0"/>
              <a:t>‹#›</a:t>
            </a:fld>
            <a:endParaRPr lang="en-CA"/>
          </a:p>
        </p:txBody>
      </p:sp>
    </p:spTree>
    <p:extLst>
      <p:ext uri="{BB962C8B-B14F-4D97-AF65-F5344CB8AC3E}">
        <p14:creationId xmlns:p14="http://schemas.microsoft.com/office/powerpoint/2010/main" val="3800858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1" name="Shape 68"/>
        <p:cNvGrpSpPr/>
        <p:nvPr/>
      </p:nvGrpSpPr>
      <p:grpSpPr>
        <a:xfrm>
          <a:off x="0" y="0"/>
          <a:ext cx="0" cy="0"/>
          <a:chOff x="0" y="0"/>
          <a:chExt cx="0" cy="0"/>
        </a:xfrm>
      </p:grpSpPr>
      <p:sp>
        <p:nvSpPr>
          <p:cNvPr id="69" name="Google Shape;69;p6"/>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rot="10800000">
            <a:off x="310388" y="305682"/>
            <a:ext cx="3891580" cy="4389451"/>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6"/>
          <p:cNvSpPr/>
          <p:nvPr/>
        </p:nvSpPr>
        <p:spPr>
          <a:xfrm>
            <a:off x="332822" y="279954"/>
            <a:ext cx="3869146" cy="440029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 name="Google Shape;72;p6"/>
          <p:cNvSpPr txBox="1">
            <a:spLocks noGrp="1"/>
          </p:cNvSpPr>
          <p:nvPr>
            <p:ph type="title"/>
          </p:nvPr>
        </p:nvSpPr>
        <p:spPr>
          <a:xfrm>
            <a:off x="883375" y="1004988"/>
            <a:ext cx="2879400" cy="9519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3" name="Google Shape;73;p6"/>
          <p:cNvSpPr txBox="1">
            <a:spLocks noGrp="1"/>
          </p:cNvSpPr>
          <p:nvPr>
            <p:ph type="body" idx="1"/>
          </p:nvPr>
        </p:nvSpPr>
        <p:spPr>
          <a:xfrm>
            <a:off x="883525" y="2078413"/>
            <a:ext cx="2879400" cy="2060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dirty="0"/>
          </a:p>
        </p:txBody>
      </p:sp>
      <p:sp>
        <p:nvSpPr>
          <p:cNvPr id="74" name="Google Shape;74;p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6"/>
          <p:cNvSpPr/>
          <p:nvPr/>
        </p:nvSpPr>
        <p:spPr>
          <a:xfrm rot="10800000">
            <a:off x="533007" y="442303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6"/>
          <p:cNvSpPr/>
          <p:nvPr/>
        </p:nvSpPr>
        <p:spPr>
          <a:xfrm rot="5130764">
            <a:off x="239035" y="315021"/>
            <a:ext cx="745888" cy="775329"/>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6"/>
          <p:cNvSpPr/>
          <p:nvPr/>
        </p:nvSpPr>
        <p:spPr>
          <a:xfrm>
            <a:off x="3005407" y="200295"/>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6"/>
          <p:cNvSpPr/>
          <p:nvPr/>
        </p:nvSpPr>
        <p:spPr>
          <a:xfrm>
            <a:off x="1976647" y="4509713"/>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6"/>
          <p:cNvSpPr/>
          <p:nvPr/>
        </p:nvSpPr>
        <p:spPr>
          <a:xfrm rot="10800000">
            <a:off x="517392" y="4597534"/>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62485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8D8D-0469-154B-815D-5E9A1FAB2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0E76EC-5C40-7644-9FBE-D7D6E195E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BDE47-A3B7-9945-A26E-3C2F444EEADE}"/>
              </a:ext>
            </a:extLst>
          </p:cNvPr>
          <p:cNvSpPr>
            <a:spLocks noGrp="1"/>
          </p:cNvSpPr>
          <p:nvPr>
            <p:ph type="dt" sz="half" idx="10"/>
          </p:nvPr>
        </p:nvSpPr>
        <p:spPr/>
        <p:txBody>
          <a:bodyPr/>
          <a:lstStyle/>
          <a:p>
            <a:fld id="{AD3C60EB-6078-DD45-AAE8-DFDDE3B29BB6}" type="datetimeFigureOut">
              <a:rPr lang="en-US" smtClean="0"/>
              <a:t>3/28/2022</a:t>
            </a:fld>
            <a:endParaRPr lang="en-US"/>
          </a:p>
        </p:txBody>
      </p:sp>
      <p:sp>
        <p:nvSpPr>
          <p:cNvPr id="5" name="Footer Placeholder 4">
            <a:extLst>
              <a:ext uri="{FF2B5EF4-FFF2-40B4-BE49-F238E27FC236}">
                <a16:creationId xmlns:a16="http://schemas.microsoft.com/office/drawing/2014/main" id="{B1CDE4D3-04B5-9046-8099-82FDEFB31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C778C-F379-094B-9F19-D34A02CA7A74}"/>
              </a:ext>
            </a:extLst>
          </p:cNvPr>
          <p:cNvSpPr>
            <a:spLocks noGrp="1"/>
          </p:cNvSpPr>
          <p:nvPr>
            <p:ph type="sldNum" sz="quarter" idx="12"/>
          </p:nvPr>
        </p:nvSpPr>
        <p:spPr/>
        <p:txBody>
          <a:bodyPr/>
          <a:lstStyle/>
          <a:p>
            <a:fld id="{506688C3-53B2-AF46-B5E8-88362CEC9752}" type="slidenum">
              <a:rPr lang="en-US" smtClean="0"/>
              <a:t>‹#›</a:t>
            </a:fld>
            <a:endParaRPr lang="en-US"/>
          </a:p>
        </p:txBody>
      </p:sp>
    </p:spTree>
    <p:extLst>
      <p:ext uri="{BB962C8B-B14F-4D97-AF65-F5344CB8AC3E}">
        <p14:creationId xmlns:p14="http://schemas.microsoft.com/office/powerpoint/2010/main" val="4193772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Light" type="blank">
  <p:cSld name="Blank - Light">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3914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54"/>
        <p:cNvGrpSpPr/>
        <p:nvPr/>
      </p:nvGrpSpPr>
      <p:grpSpPr>
        <a:xfrm>
          <a:off x="0" y="0"/>
          <a:ext cx="0" cy="0"/>
          <a:chOff x="0" y="0"/>
          <a:chExt cx="0" cy="0"/>
        </a:xfrm>
      </p:grpSpPr>
      <p:sp>
        <p:nvSpPr>
          <p:cNvPr id="15" name="Google Shape;23;p3">
            <a:extLst>
              <a:ext uri="{FF2B5EF4-FFF2-40B4-BE49-F238E27FC236}">
                <a16:creationId xmlns:a16="http://schemas.microsoft.com/office/drawing/2014/main" id="{34A79C6A-BCE4-E242-9B33-D812288BF6F8}"/>
              </a:ext>
            </a:extLst>
          </p:cNvPr>
          <p:cNvSpPr/>
          <p:nvPr userDrawn="1"/>
        </p:nvSpPr>
        <p:spPr>
          <a:xfrm rot="5400000">
            <a:off x="7937272" y="3520424"/>
            <a:ext cx="860788" cy="947176"/>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1201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114"/>
        <p:cNvGrpSpPr/>
        <p:nvPr/>
      </p:nvGrpSpPr>
      <p:grpSpPr>
        <a:xfrm>
          <a:off x="0" y="0"/>
          <a:ext cx="0" cy="0"/>
          <a:chOff x="0" y="0"/>
          <a:chExt cx="0" cy="0"/>
        </a:xfrm>
      </p:grpSpPr>
      <p:sp>
        <p:nvSpPr>
          <p:cNvPr id="17" name="Google Shape;23;p3">
            <a:extLst>
              <a:ext uri="{FF2B5EF4-FFF2-40B4-BE49-F238E27FC236}">
                <a16:creationId xmlns:a16="http://schemas.microsoft.com/office/drawing/2014/main" id="{81403D78-26FF-445F-A3E5-3F96C29B4277}"/>
              </a:ext>
            </a:extLst>
          </p:cNvPr>
          <p:cNvSpPr/>
          <p:nvPr userDrawn="1"/>
        </p:nvSpPr>
        <p:spPr>
          <a:xfrm rot="431936">
            <a:off x="7673802" y="3395415"/>
            <a:ext cx="1120133" cy="1308456"/>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AEE2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AEE2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37204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Half" preserve="1">
  <p:cSld name="1_Blank - Half">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FF7C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7C8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5480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p:cSld name="1_Quote">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rgbClr val="FF7C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Clr>
                <a:srgbClr val="FF7C80"/>
              </a:buClr>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dirty="0"/>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0059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FF7C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FF7C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Clr>
                <a:srgbClr val="FF7C80"/>
              </a:buClr>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dirty="0"/>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Clr>
                <a:srgbClr val="FF7C80"/>
              </a:buClr>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dirty="0"/>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Clr>
                <a:srgbClr val="FF7C80"/>
              </a:buClr>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dirty="0"/>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3160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FF7C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FF7C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dirty="0"/>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Clr>
                <a:srgbClr val="FF7C80"/>
              </a:buClr>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dirty="0"/>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00050" lvl="0" indent="-285750" rtl="0">
              <a:spcBef>
                <a:spcPts val="0"/>
              </a:spcBef>
              <a:spcAft>
                <a:spcPts val="0"/>
              </a:spcAft>
              <a:buClr>
                <a:srgbClr val="FF7C80"/>
              </a:buClr>
              <a:buSzPts val="1800"/>
              <a:buFont typeface="Wingdings" panose="05000000000000000000" pitchFamily="2" charset="2"/>
              <a:buChar char="q"/>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dirty="0"/>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Clr>
                <a:srgbClr val="FF7C80"/>
              </a:buClr>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dirty="0"/>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5154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63" r:id="rId4"/>
    <p:sldLayoutId id="2147483675" r:id="rId5"/>
    <p:sldLayoutId id="2147483664" r:id="rId6"/>
    <p:sldLayoutId id="2147483679" r:id="rId7"/>
    <p:sldLayoutId id="2147483677" r:id="rId8"/>
    <p:sldLayoutId id="2147483676" r:id="rId9"/>
    <p:sldLayoutId id="2147483673" r:id="rId10"/>
    <p:sldLayoutId id="2147483665" r:id="rId11"/>
    <p:sldLayoutId id="2147483666" r:id="rId12"/>
    <p:sldLayoutId id="2147483668" r:id="rId13"/>
    <p:sldLayoutId id="2147483674" r:id="rId14"/>
    <p:sldLayoutId id="2147483667" r:id="rId15"/>
    <p:sldLayoutId id="2147483669" r:id="rId16"/>
    <p:sldLayoutId id="2147483670" r:id="rId17"/>
    <p:sldLayoutId id="2147483671" r:id="rId18"/>
    <p:sldLayoutId id="2147483672" r:id="rId19"/>
    <p:sldLayoutId id="2147483662" r:id="rId20"/>
    <p:sldLayoutId id="2147483678" r:id="rId21"/>
    <p:sldLayoutId id="2147483680" r:id="rId22"/>
    <p:sldLayoutId id="2147483681" r:id="rId2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s://twitter.com/JennyNordbak/status/148914678507532698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hop.mattel.com/pages/barbie-dream-ga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implicit.harvard.edu/implicit/canada/background/index.jsp" TargetMode="External"/><Relationship Id="rId2" Type="http://schemas.openxmlformats.org/officeDocument/2006/relationships/hyperlink" Target="https://implicit.harvard.edu/implicit/canada/takeatest.html"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video" Target="https://www.youtube.com/embed/2U97BFcOyFQ?start=417&amp;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humanparts.medium.com/7-ways-to-uproot-your-anti-fat-bias-54f01d76ec3b" TargetMode="External"/><Relationship Id="rId2" Type="http://schemas.openxmlformats.org/officeDocument/2006/relationships/hyperlink" Target="https://teachingtools.ophea.net/sites/default/files/pdf/atthlguide_pdf_ap16_0.pdf"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umanparts.medium.com/7-ways-to-uproot-your-anti-fat-bias-54f01d76ec3b"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hyperlink" Target="https://creativecommons.org/licenses/by-nc-nd/3.0/" TargetMode="External"/><Relationship Id="rId4" Type="http://schemas.openxmlformats.org/officeDocument/2006/relationships/hyperlink" Target="http://toxifier.blogspot.com/2012/07/who-was-albert-einstein-random.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nutritionconnections.ca/"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dx.doi.org/10.1080/10640260008251219" TargetMode="External"/><Relationship Id="rId2" Type="http://schemas.openxmlformats.org/officeDocument/2006/relationships/hyperlink" Target="https://nedic.ca/eating-disorders-treatment/" TargetMode="External"/><Relationship Id="rId1" Type="http://schemas.openxmlformats.org/officeDocument/2006/relationships/slideLayout" Target="../slideLayouts/slideLayout11.xml"/><Relationship Id="rId4" Type="http://schemas.openxmlformats.org/officeDocument/2006/relationships/hyperlink" Target="https://doi.org/10.1080/10640266.2013.76108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menti.com/jkykedi13t"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jamboard.google.com/d/1eqiiXBHDDVOZ-IO9Wm5c1cW4dnLu0Wf15bhsBvcFWLs/edit?usp=sharing"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nedic.c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8A11-6589-4899-BC28-506CA267E34A}"/>
              </a:ext>
            </a:extLst>
          </p:cNvPr>
          <p:cNvSpPr>
            <a:spLocks noGrp="1"/>
          </p:cNvSpPr>
          <p:nvPr>
            <p:ph type="title"/>
          </p:nvPr>
        </p:nvSpPr>
        <p:spPr/>
        <p:txBody>
          <a:bodyPr/>
          <a:lstStyle/>
          <a:p>
            <a:r>
              <a:rPr lang="en-CA" dirty="0"/>
              <a:t>Before our Presentation…</a:t>
            </a:r>
            <a:endParaRPr lang="en-CA" b="1" dirty="0"/>
          </a:p>
        </p:txBody>
      </p:sp>
      <p:sp>
        <p:nvSpPr>
          <p:cNvPr id="3" name="Text Placeholder 2">
            <a:extLst>
              <a:ext uri="{FF2B5EF4-FFF2-40B4-BE49-F238E27FC236}">
                <a16:creationId xmlns:a16="http://schemas.microsoft.com/office/drawing/2014/main" id="{78E93B15-33D5-4810-821D-25BEC8DF8111}"/>
              </a:ext>
            </a:extLst>
          </p:cNvPr>
          <p:cNvSpPr>
            <a:spLocks noGrp="1"/>
          </p:cNvSpPr>
          <p:nvPr>
            <p:ph type="body" idx="1"/>
          </p:nvPr>
        </p:nvSpPr>
        <p:spPr>
          <a:xfrm>
            <a:off x="536713" y="1506350"/>
            <a:ext cx="7623314" cy="2840400"/>
          </a:xfrm>
        </p:spPr>
        <p:txBody>
          <a:bodyPr/>
          <a:lstStyle/>
          <a:p>
            <a:pPr marL="342900" indent="-342900">
              <a:buFont typeface="Arial" panose="020B0604020202020204" pitchFamily="34" charset="0"/>
              <a:buChar char="•"/>
            </a:pPr>
            <a:r>
              <a:rPr lang="en-US" sz="2000" i="1" dirty="0">
                <a:solidFill>
                  <a:schemeClr val="tx1"/>
                </a:solidFill>
                <a:latin typeface="Poppins" panose="00000500000000000000" pitchFamily="2" charset="0"/>
              </a:rPr>
              <a:t>Please have your microphones muted during the presentation. </a:t>
            </a:r>
          </a:p>
          <a:p>
            <a:pPr marL="0" indent="0">
              <a:buNone/>
            </a:pPr>
            <a:r>
              <a:rPr lang="en-US" sz="2000" i="1" dirty="0">
                <a:solidFill>
                  <a:schemeClr val="tx1"/>
                </a:solidFill>
                <a:latin typeface="Poppins" panose="00000500000000000000" pitchFamily="2" charset="0"/>
              </a:rPr>
              <a:t> </a:t>
            </a:r>
          </a:p>
          <a:p>
            <a:pPr marL="342900" indent="-342900">
              <a:buFont typeface="Arial" panose="020B0604020202020204" pitchFamily="34" charset="0"/>
              <a:buChar char="•"/>
            </a:pPr>
            <a:r>
              <a:rPr lang="en-US" sz="2000" i="1" dirty="0">
                <a:solidFill>
                  <a:schemeClr val="tx1"/>
                </a:solidFill>
                <a:latin typeface="Poppins" panose="00000500000000000000" pitchFamily="2" charset="0"/>
              </a:rPr>
              <a:t>Our session is being recorded. Please turn off your camera if you do not want to appear on the recording. </a:t>
            </a:r>
          </a:p>
          <a:p>
            <a:pPr marL="0" indent="0">
              <a:buNone/>
            </a:pPr>
            <a:endParaRPr lang="en-US" sz="2000" i="1" dirty="0">
              <a:solidFill>
                <a:schemeClr val="tx1"/>
              </a:solidFill>
              <a:latin typeface="Poppins" panose="00000500000000000000" pitchFamily="2" charset="0"/>
            </a:endParaRPr>
          </a:p>
          <a:p>
            <a:pPr marL="342900" indent="-342900">
              <a:buFont typeface="Arial" panose="020B0604020202020204" pitchFamily="34" charset="0"/>
              <a:buChar char="•"/>
            </a:pPr>
            <a:r>
              <a:rPr lang="en-US" sz="2000" i="1" dirty="0">
                <a:solidFill>
                  <a:schemeClr val="tx1"/>
                </a:solidFill>
                <a:latin typeface="Poppins" panose="00000500000000000000" pitchFamily="2" charset="0"/>
              </a:rPr>
              <a:t>If you have questions during the session, write them in the chat and the moderator will address them when appropriate during the presentation.</a:t>
            </a:r>
            <a:endParaRPr lang="en-CA" sz="2000" dirty="0">
              <a:solidFill>
                <a:schemeClr val="tx1"/>
              </a:solidFill>
            </a:endParaRPr>
          </a:p>
          <a:p>
            <a:endParaRPr lang="en-US" b="1" dirty="0"/>
          </a:p>
          <a:p>
            <a:pPr marL="88898" indent="0">
              <a:buNone/>
            </a:pPr>
            <a:endParaRPr lang="en-US" b="1" dirty="0"/>
          </a:p>
          <a:p>
            <a:endParaRPr lang="en-US" b="1" dirty="0"/>
          </a:p>
          <a:p>
            <a:endParaRPr lang="en-CA" b="1" dirty="0"/>
          </a:p>
        </p:txBody>
      </p:sp>
      <p:sp>
        <p:nvSpPr>
          <p:cNvPr id="4" name="Google Shape;730;p50">
            <a:extLst>
              <a:ext uri="{FF2B5EF4-FFF2-40B4-BE49-F238E27FC236}">
                <a16:creationId xmlns:a16="http://schemas.microsoft.com/office/drawing/2014/main" id="{53778586-D289-474E-941A-82941C6870C8}"/>
              </a:ext>
            </a:extLst>
          </p:cNvPr>
          <p:cNvSpPr/>
          <p:nvPr/>
        </p:nvSpPr>
        <p:spPr>
          <a:xfrm rot="412897">
            <a:off x="7903940" y="3702952"/>
            <a:ext cx="783109" cy="1287595"/>
          </a:xfrm>
          <a:custGeom>
            <a:avLst/>
            <a:gdLst/>
            <a:ahLst/>
            <a:cxnLst/>
            <a:rect l="l" t="t" r="r" b="b"/>
            <a:pathLst>
              <a:path w="466609" h="758113" extrusionOk="0">
                <a:moveTo>
                  <a:pt x="276357" y="649982"/>
                </a:moveTo>
                <a:cubicBezTo>
                  <a:pt x="244632" y="645805"/>
                  <a:pt x="212688" y="643727"/>
                  <a:pt x="180700" y="643755"/>
                </a:cubicBezTo>
                <a:cubicBezTo>
                  <a:pt x="176622" y="643177"/>
                  <a:pt x="172852" y="646011"/>
                  <a:pt x="172281" y="650087"/>
                </a:cubicBezTo>
                <a:cubicBezTo>
                  <a:pt x="172194" y="650605"/>
                  <a:pt x="172172" y="651126"/>
                  <a:pt x="172216" y="651648"/>
                </a:cubicBezTo>
                <a:cubicBezTo>
                  <a:pt x="172018" y="656184"/>
                  <a:pt x="175548" y="660017"/>
                  <a:pt x="180086" y="660208"/>
                </a:cubicBezTo>
                <a:cubicBezTo>
                  <a:pt x="180525" y="660227"/>
                  <a:pt x="180985" y="660210"/>
                  <a:pt x="181424" y="660155"/>
                </a:cubicBezTo>
                <a:cubicBezTo>
                  <a:pt x="212294" y="660238"/>
                  <a:pt x="243098" y="662304"/>
                  <a:pt x="273704" y="666338"/>
                </a:cubicBezTo>
                <a:cubicBezTo>
                  <a:pt x="281707" y="666776"/>
                  <a:pt x="287298" y="651802"/>
                  <a:pt x="276357" y="649982"/>
                </a:cubicBezTo>
                <a:close/>
                <a:moveTo>
                  <a:pt x="130208" y="741934"/>
                </a:moveTo>
                <a:cubicBezTo>
                  <a:pt x="61957" y="738031"/>
                  <a:pt x="20300" y="717948"/>
                  <a:pt x="16398" y="645597"/>
                </a:cubicBezTo>
                <a:cubicBezTo>
                  <a:pt x="15543" y="637288"/>
                  <a:pt x="6203" y="636827"/>
                  <a:pt x="1884" y="641344"/>
                </a:cubicBezTo>
                <a:cubicBezTo>
                  <a:pt x="458" y="642944"/>
                  <a:pt x="-221" y="645088"/>
                  <a:pt x="64" y="647219"/>
                </a:cubicBezTo>
                <a:cubicBezTo>
                  <a:pt x="4449" y="727441"/>
                  <a:pt x="50490" y="753597"/>
                  <a:pt x="126832" y="758114"/>
                </a:cubicBezTo>
                <a:cubicBezTo>
                  <a:pt x="132006" y="757772"/>
                  <a:pt x="136040" y="753532"/>
                  <a:pt x="136128" y="748357"/>
                </a:cubicBezTo>
                <a:cubicBezTo>
                  <a:pt x="136500" y="745170"/>
                  <a:pt x="134198" y="742289"/>
                  <a:pt x="131019" y="741925"/>
                </a:cubicBezTo>
                <a:cubicBezTo>
                  <a:pt x="130756" y="741894"/>
                  <a:pt x="130471" y="741883"/>
                  <a:pt x="130208" y="741890"/>
                </a:cubicBezTo>
                <a:close/>
                <a:moveTo>
                  <a:pt x="220647" y="115264"/>
                </a:moveTo>
                <a:cubicBezTo>
                  <a:pt x="228430" y="116373"/>
                  <a:pt x="236279" y="116871"/>
                  <a:pt x="244150" y="116755"/>
                </a:cubicBezTo>
                <a:cubicBezTo>
                  <a:pt x="254367" y="115330"/>
                  <a:pt x="254783" y="100136"/>
                  <a:pt x="243339" y="100355"/>
                </a:cubicBezTo>
                <a:cubicBezTo>
                  <a:pt x="236586" y="100322"/>
                  <a:pt x="229833" y="99831"/>
                  <a:pt x="223146" y="98886"/>
                </a:cubicBezTo>
                <a:cubicBezTo>
                  <a:pt x="215231" y="98382"/>
                  <a:pt x="209772" y="113247"/>
                  <a:pt x="220647" y="115220"/>
                </a:cubicBezTo>
                <a:close/>
                <a:moveTo>
                  <a:pt x="192649" y="116711"/>
                </a:moveTo>
                <a:cubicBezTo>
                  <a:pt x="203129" y="116492"/>
                  <a:pt x="202296" y="100180"/>
                  <a:pt x="191816" y="100311"/>
                </a:cubicBezTo>
                <a:cubicBezTo>
                  <a:pt x="181336" y="100443"/>
                  <a:pt x="182191" y="116799"/>
                  <a:pt x="192649" y="116667"/>
                </a:cubicBezTo>
                <a:close/>
                <a:moveTo>
                  <a:pt x="170418" y="202721"/>
                </a:moveTo>
                <a:cubicBezTo>
                  <a:pt x="168532" y="198417"/>
                  <a:pt x="163512" y="196459"/>
                  <a:pt x="159215" y="198347"/>
                </a:cubicBezTo>
                <a:cubicBezTo>
                  <a:pt x="158162" y="198808"/>
                  <a:pt x="157219" y="199474"/>
                  <a:pt x="156430" y="200309"/>
                </a:cubicBezTo>
                <a:cubicBezTo>
                  <a:pt x="141521" y="215621"/>
                  <a:pt x="130647" y="234395"/>
                  <a:pt x="124771" y="254945"/>
                </a:cubicBezTo>
                <a:cubicBezTo>
                  <a:pt x="123982" y="256918"/>
                  <a:pt x="124244" y="259153"/>
                  <a:pt x="125428" y="260909"/>
                </a:cubicBezTo>
                <a:cubicBezTo>
                  <a:pt x="129024" y="264507"/>
                  <a:pt x="134856" y="264511"/>
                  <a:pt x="138451" y="260915"/>
                </a:cubicBezTo>
                <a:cubicBezTo>
                  <a:pt x="139548" y="259828"/>
                  <a:pt x="140337" y="258484"/>
                  <a:pt x="140776" y="257006"/>
                </a:cubicBezTo>
                <a:cubicBezTo>
                  <a:pt x="146038" y="239443"/>
                  <a:pt x="155553" y="223457"/>
                  <a:pt x="168510" y="210482"/>
                </a:cubicBezTo>
                <a:cubicBezTo>
                  <a:pt x="170747" y="208571"/>
                  <a:pt x="171514" y="205451"/>
                  <a:pt x="170418" y="202721"/>
                </a:cubicBezTo>
                <a:close/>
                <a:moveTo>
                  <a:pt x="400823" y="36840"/>
                </a:moveTo>
                <a:cubicBezTo>
                  <a:pt x="377714" y="17568"/>
                  <a:pt x="345222" y="15113"/>
                  <a:pt x="313783" y="12723"/>
                </a:cubicBezTo>
                <a:cubicBezTo>
                  <a:pt x="306503" y="12175"/>
                  <a:pt x="299619" y="11649"/>
                  <a:pt x="292888" y="10925"/>
                </a:cubicBezTo>
                <a:cubicBezTo>
                  <a:pt x="287363" y="10223"/>
                  <a:pt x="283154" y="15310"/>
                  <a:pt x="282957" y="20199"/>
                </a:cubicBezTo>
                <a:cubicBezTo>
                  <a:pt x="282496" y="23571"/>
                  <a:pt x="284864" y="26676"/>
                  <a:pt x="288218" y="27138"/>
                </a:cubicBezTo>
                <a:cubicBezTo>
                  <a:pt x="288460" y="27169"/>
                  <a:pt x="288701" y="27189"/>
                  <a:pt x="288942" y="27193"/>
                </a:cubicBezTo>
                <a:cubicBezTo>
                  <a:pt x="295519" y="27917"/>
                  <a:pt x="302645" y="28355"/>
                  <a:pt x="310121" y="28837"/>
                </a:cubicBezTo>
                <a:cubicBezTo>
                  <a:pt x="335554" y="30460"/>
                  <a:pt x="364384" y="32301"/>
                  <a:pt x="384664" y="45982"/>
                </a:cubicBezTo>
                <a:cubicBezTo>
                  <a:pt x="414767" y="66197"/>
                  <a:pt x="420687" y="105749"/>
                  <a:pt x="425444" y="137517"/>
                </a:cubicBezTo>
                <a:cubicBezTo>
                  <a:pt x="425905" y="141696"/>
                  <a:pt x="429522" y="144799"/>
                  <a:pt x="433732" y="144599"/>
                </a:cubicBezTo>
                <a:cubicBezTo>
                  <a:pt x="438621" y="144599"/>
                  <a:pt x="442699" y="141157"/>
                  <a:pt x="441800" y="136114"/>
                </a:cubicBezTo>
                <a:cubicBezTo>
                  <a:pt x="436867" y="102964"/>
                  <a:pt x="430750" y="61746"/>
                  <a:pt x="400823" y="36774"/>
                </a:cubicBezTo>
                <a:close/>
                <a:moveTo>
                  <a:pt x="430838" y="1432"/>
                </a:moveTo>
                <a:cubicBezTo>
                  <a:pt x="423624" y="-4049"/>
                  <a:pt x="410448" y="7527"/>
                  <a:pt x="419239" y="13929"/>
                </a:cubicBezTo>
                <a:cubicBezTo>
                  <a:pt x="441844" y="29013"/>
                  <a:pt x="453354" y="53261"/>
                  <a:pt x="449934" y="78782"/>
                </a:cubicBezTo>
                <a:cubicBezTo>
                  <a:pt x="449210" y="83166"/>
                  <a:pt x="452192" y="87306"/>
                  <a:pt x="456577" y="88027"/>
                </a:cubicBezTo>
                <a:cubicBezTo>
                  <a:pt x="457147" y="88121"/>
                  <a:pt x="457717" y="88152"/>
                  <a:pt x="458309" y="88121"/>
                </a:cubicBezTo>
                <a:cubicBezTo>
                  <a:pt x="462168" y="88312"/>
                  <a:pt x="465500" y="85405"/>
                  <a:pt x="465829" y="81544"/>
                </a:cubicBezTo>
                <a:cubicBezTo>
                  <a:pt x="470104" y="49249"/>
                  <a:pt x="456599" y="18555"/>
                  <a:pt x="430838" y="1366"/>
                </a:cubicBezTo>
                <a:close/>
                <a:moveTo>
                  <a:pt x="348182" y="601748"/>
                </a:moveTo>
                <a:cubicBezTo>
                  <a:pt x="348182" y="599424"/>
                  <a:pt x="330642" y="163257"/>
                  <a:pt x="332001" y="161437"/>
                </a:cubicBezTo>
                <a:cubicBezTo>
                  <a:pt x="336080" y="156592"/>
                  <a:pt x="334633" y="147515"/>
                  <a:pt x="325928" y="147252"/>
                </a:cubicBezTo>
                <a:lnTo>
                  <a:pt x="99448" y="150606"/>
                </a:lnTo>
                <a:cubicBezTo>
                  <a:pt x="96861" y="150674"/>
                  <a:pt x="94449" y="151906"/>
                  <a:pt x="92871" y="153961"/>
                </a:cubicBezTo>
                <a:cubicBezTo>
                  <a:pt x="89823" y="155399"/>
                  <a:pt x="87784" y="158363"/>
                  <a:pt x="87543" y="161722"/>
                </a:cubicBezTo>
                <a:cubicBezTo>
                  <a:pt x="78072" y="307060"/>
                  <a:pt x="81799" y="452957"/>
                  <a:pt x="98637" y="597626"/>
                </a:cubicBezTo>
                <a:cubicBezTo>
                  <a:pt x="98922" y="599878"/>
                  <a:pt x="100040" y="601943"/>
                  <a:pt x="101750" y="603436"/>
                </a:cubicBezTo>
                <a:cubicBezTo>
                  <a:pt x="103087" y="606106"/>
                  <a:pt x="105916" y="607690"/>
                  <a:pt x="108897" y="607426"/>
                </a:cubicBezTo>
                <a:cubicBezTo>
                  <a:pt x="146608" y="606264"/>
                  <a:pt x="185283" y="609619"/>
                  <a:pt x="222357" y="612732"/>
                </a:cubicBezTo>
                <a:cubicBezTo>
                  <a:pt x="261975" y="616130"/>
                  <a:pt x="303631" y="619660"/>
                  <a:pt x="343687" y="617709"/>
                </a:cubicBezTo>
                <a:cubicBezTo>
                  <a:pt x="351997" y="617139"/>
                  <a:pt x="352983" y="607492"/>
                  <a:pt x="348796" y="603261"/>
                </a:cubicBezTo>
                <a:cubicBezTo>
                  <a:pt x="348401" y="602855"/>
                  <a:pt x="348182" y="602311"/>
                  <a:pt x="348182" y="601748"/>
                </a:cubicBezTo>
                <a:close/>
                <a:moveTo>
                  <a:pt x="331103" y="601068"/>
                </a:moveTo>
                <a:cubicBezTo>
                  <a:pt x="330686" y="601496"/>
                  <a:pt x="330138" y="601739"/>
                  <a:pt x="329546" y="601748"/>
                </a:cubicBezTo>
                <a:cubicBezTo>
                  <a:pt x="325928" y="601748"/>
                  <a:pt x="322267" y="601748"/>
                  <a:pt x="318584" y="601748"/>
                </a:cubicBezTo>
                <a:cubicBezTo>
                  <a:pt x="286004" y="601748"/>
                  <a:pt x="253051" y="598942"/>
                  <a:pt x="221173" y="596223"/>
                </a:cubicBezTo>
                <a:cubicBezTo>
                  <a:pt x="186861" y="593307"/>
                  <a:pt x="151321" y="590303"/>
                  <a:pt x="116418" y="590786"/>
                </a:cubicBezTo>
                <a:cubicBezTo>
                  <a:pt x="115300" y="590792"/>
                  <a:pt x="114356" y="589950"/>
                  <a:pt x="114225" y="588834"/>
                </a:cubicBezTo>
                <a:cubicBezTo>
                  <a:pt x="100325" y="450096"/>
                  <a:pt x="90919" y="303815"/>
                  <a:pt x="105455" y="166809"/>
                </a:cubicBezTo>
                <a:lnTo>
                  <a:pt x="312905" y="163761"/>
                </a:lnTo>
                <a:cubicBezTo>
                  <a:pt x="314111" y="163761"/>
                  <a:pt x="315098" y="164743"/>
                  <a:pt x="315098" y="165954"/>
                </a:cubicBezTo>
                <a:cubicBezTo>
                  <a:pt x="314396" y="168036"/>
                  <a:pt x="333076" y="599555"/>
                  <a:pt x="331103" y="601090"/>
                </a:cubicBezTo>
                <a:close/>
                <a:moveTo>
                  <a:pt x="179626" y="229030"/>
                </a:moveTo>
                <a:cubicBezTo>
                  <a:pt x="176447" y="229006"/>
                  <a:pt x="173509" y="230767"/>
                  <a:pt x="172040" y="233591"/>
                </a:cubicBezTo>
                <a:cubicBezTo>
                  <a:pt x="165550" y="245193"/>
                  <a:pt x="160508" y="257550"/>
                  <a:pt x="157022" y="270380"/>
                </a:cubicBezTo>
                <a:cubicBezTo>
                  <a:pt x="155443" y="275554"/>
                  <a:pt x="158951" y="279150"/>
                  <a:pt x="164082" y="279150"/>
                </a:cubicBezTo>
                <a:cubicBezTo>
                  <a:pt x="168225" y="279273"/>
                  <a:pt x="171908" y="276561"/>
                  <a:pt x="173027" y="272573"/>
                </a:cubicBezTo>
                <a:cubicBezTo>
                  <a:pt x="176206" y="261181"/>
                  <a:pt x="180788" y="250229"/>
                  <a:pt x="186664" y="239971"/>
                </a:cubicBezTo>
                <a:cubicBezTo>
                  <a:pt x="190084" y="234249"/>
                  <a:pt x="185524" y="229030"/>
                  <a:pt x="179626" y="229030"/>
                </a:cubicBezTo>
                <a:close/>
                <a:moveTo>
                  <a:pt x="394377" y="296383"/>
                </a:moveTo>
                <a:cubicBezTo>
                  <a:pt x="392338" y="296383"/>
                  <a:pt x="389531" y="297720"/>
                  <a:pt x="389203" y="294607"/>
                </a:cubicBezTo>
                <a:lnTo>
                  <a:pt x="388830" y="271564"/>
                </a:lnTo>
                <a:cubicBezTo>
                  <a:pt x="388786" y="270575"/>
                  <a:pt x="389400" y="269676"/>
                  <a:pt x="390343" y="269372"/>
                </a:cubicBezTo>
                <a:cubicBezTo>
                  <a:pt x="393018" y="268519"/>
                  <a:pt x="394860" y="266050"/>
                  <a:pt x="394925" y="263233"/>
                </a:cubicBezTo>
                <a:lnTo>
                  <a:pt x="401196" y="192592"/>
                </a:lnTo>
                <a:cubicBezTo>
                  <a:pt x="401700" y="187933"/>
                  <a:pt x="398345" y="183743"/>
                  <a:pt x="393697" y="183230"/>
                </a:cubicBezTo>
                <a:cubicBezTo>
                  <a:pt x="393259" y="183184"/>
                  <a:pt x="392842" y="183169"/>
                  <a:pt x="392426" y="183186"/>
                </a:cubicBezTo>
                <a:cubicBezTo>
                  <a:pt x="391483" y="183230"/>
                  <a:pt x="390519" y="183355"/>
                  <a:pt x="389597" y="183559"/>
                </a:cubicBezTo>
                <a:cubicBezTo>
                  <a:pt x="388391" y="183559"/>
                  <a:pt x="387405" y="182577"/>
                  <a:pt x="387405" y="181367"/>
                </a:cubicBezTo>
                <a:cubicBezTo>
                  <a:pt x="387405" y="174789"/>
                  <a:pt x="387230" y="168212"/>
                  <a:pt x="387164" y="162270"/>
                </a:cubicBezTo>
                <a:cubicBezTo>
                  <a:pt x="380587" y="59334"/>
                  <a:pt x="361337" y="59334"/>
                  <a:pt x="304004" y="59334"/>
                </a:cubicBezTo>
                <a:cubicBezTo>
                  <a:pt x="284272" y="59334"/>
                  <a:pt x="266732" y="59466"/>
                  <a:pt x="242615" y="57580"/>
                </a:cubicBezTo>
                <a:cubicBezTo>
                  <a:pt x="212820" y="59641"/>
                  <a:pt x="179823" y="55607"/>
                  <a:pt x="148735" y="55914"/>
                </a:cubicBezTo>
                <a:cubicBezTo>
                  <a:pt x="100851" y="55914"/>
                  <a:pt x="45360" y="62338"/>
                  <a:pt x="41173" y="112392"/>
                </a:cubicBezTo>
                <a:cubicBezTo>
                  <a:pt x="30736" y="229030"/>
                  <a:pt x="37380" y="348651"/>
                  <a:pt x="43825" y="464325"/>
                </a:cubicBezTo>
                <a:cubicBezTo>
                  <a:pt x="47508" y="530493"/>
                  <a:pt x="51323" y="598920"/>
                  <a:pt x="51893" y="666031"/>
                </a:cubicBezTo>
                <a:cubicBezTo>
                  <a:pt x="52113" y="709880"/>
                  <a:pt x="106924" y="714265"/>
                  <a:pt x="146893" y="714111"/>
                </a:cubicBezTo>
                <a:cubicBezTo>
                  <a:pt x="147156" y="714111"/>
                  <a:pt x="294664" y="716457"/>
                  <a:pt x="294905" y="716523"/>
                </a:cubicBezTo>
                <a:cubicBezTo>
                  <a:pt x="304552" y="717900"/>
                  <a:pt x="314287" y="718632"/>
                  <a:pt x="324021" y="718715"/>
                </a:cubicBezTo>
                <a:cubicBezTo>
                  <a:pt x="408233" y="720184"/>
                  <a:pt x="395078" y="644172"/>
                  <a:pt x="394574" y="567567"/>
                </a:cubicBezTo>
                <a:lnTo>
                  <a:pt x="394574" y="567765"/>
                </a:lnTo>
                <a:cubicBezTo>
                  <a:pt x="394224" y="563095"/>
                  <a:pt x="392228" y="460335"/>
                  <a:pt x="390913" y="387501"/>
                </a:cubicBezTo>
                <a:cubicBezTo>
                  <a:pt x="390913" y="386348"/>
                  <a:pt x="391812" y="385390"/>
                  <a:pt x="392952" y="385309"/>
                </a:cubicBezTo>
                <a:cubicBezTo>
                  <a:pt x="397907" y="385089"/>
                  <a:pt x="401963" y="381290"/>
                  <a:pt x="402489" y="376364"/>
                </a:cubicBezTo>
                <a:cubicBezTo>
                  <a:pt x="404112" y="352084"/>
                  <a:pt x="403958" y="327719"/>
                  <a:pt x="402029" y="303464"/>
                </a:cubicBezTo>
                <a:cubicBezTo>
                  <a:pt x="402029" y="299492"/>
                  <a:pt x="398806" y="296275"/>
                  <a:pt x="394838" y="296280"/>
                </a:cubicBezTo>
                <a:cubicBezTo>
                  <a:pt x="394684" y="296280"/>
                  <a:pt x="394530" y="296286"/>
                  <a:pt x="394377" y="296295"/>
                </a:cubicBezTo>
                <a:close/>
                <a:moveTo>
                  <a:pt x="368243" y="681751"/>
                </a:moveTo>
                <a:cubicBezTo>
                  <a:pt x="347349" y="711283"/>
                  <a:pt x="310450" y="699838"/>
                  <a:pt x="281575" y="699838"/>
                </a:cubicBezTo>
                <a:cubicBezTo>
                  <a:pt x="256406" y="699531"/>
                  <a:pt x="160617" y="697361"/>
                  <a:pt x="137180" y="698545"/>
                </a:cubicBezTo>
                <a:cubicBezTo>
                  <a:pt x="109358" y="698545"/>
                  <a:pt x="75572" y="694927"/>
                  <a:pt x="66583" y="666864"/>
                </a:cubicBezTo>
                <a:cubicBezTo>
                  <a:pt x="65114" y="606396"/>
                  <a:pt x="61803" y="544613"/>
                  <a:pt x="58602" y="484890"/>
                </a:cubicBezTo>
                <a:cubicBezTo>
                  <a:pt x="52025" y="363845"/>
                  <a:pt x="45448" y="238677"/>
                  <a:pt x="53582" y="116294"/>
                </a:cubicBezTo>
                <a:cubicBezTo>
                  <a:pt x="57375" y="72950"/>
                  <a:pt x="105543" y="74353"/>
                  <a:pt x="134352" y="74177"/>
                </a:cubicBezTo>
                <a:cubicBezTo>
                  <a:pt x="174868" y="72708"/>
                  <a:pt x="217139" y="73344"/>
                  <a:pt x="258598" y="74177"/>
                </a:cubicBezTo>
                <a:cubicBezTo>
                  <a:pt x="284908" y="74616"/>
                  <a:pt x="312226" y="75076"/>
                  <a:pt x="338601" y="78365"/>
                </a:cubicBezTo>
                <a:cubicBezTo>
                  <a:pt x="357916" y="80755"/>
                  <a:pt x="363398" y="91980"/>
                  <a:pt x="365985" y="109366"/>
                </a:cubicBezTo>
                <a:cubicBezTo>
                  <a:pt x="382055" y="268012"/>
                  <a:pt x="383502" y="658467"/>
                  <a:pt x="368243" y="6817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8605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1162185" y="772247"/>
            <a:ext cx="7195931" cy="4144617"/>
          </a:xfrm>
          <a:prstGeom prst="rect">
            <a:avLst/>
          </a:prstGeom>
        </p:spPr>
        <p:txBody>
          <a:bodyPr spcFirstLastPara="1" wrap="square" lIns="0" tIns="0" rIns="0" bIns="0" anchor="ctr" anchorCtr="0">
            <a:noAutofit/>
          </a:bodyPr>
          <a:lstStyle/>
          <a:p>
            <a:pPr lvl="0">
              <a:lnSpc>
                <a:spcPct val="100000"/>
              </a:lnSpc>
              <a:buClr>
                <a:srgbClr val="AEE25A"/>
              </a:buClr>
              <a:buSzPts val="2200"/>
            </a:pPr>
            <a:r>
              <a:rPr lang="en" sz="7200" cap="all" dirty="0"/>
              <a:t>Diet Culture:</a:t>
            </a:r>
            <a:br>
              <a:rPr lang="en" sz="7200" cap="all" dirty="0"/>
            </a:br>
            <a:r>
              <a:rPr lang="en" sz="5400" cap="small" dirty="0">
                <a:solidFill>
                  <a:srgbClr val="FF7C80"/>
                </a:solidFill>
              </a:rPr>
              <a:t>Recognize it! </a:t>
            </a:r>
            <a:br>
              <a:rPr lang="en" sz="5400" cap="small" dirty="0">
                <a:solidFill>
                  <a:srgbClr val="FF9999"/>
                </a:solidFill>
              </a:rPr>
            </a:br>
            <a:r>
              <a:rPr lang="en" sz="5400" cap="small" dirty="0">
                <a:solidFill>
                  <a:srgbClr val="69C2FF"/>
                </a:solidFill>
              </a:rPr>
              <a:t>Reject </a:t>
            </a:r>
            <a:r>
              <a:rPr lang="en-CA" sz="5400" cap="small" dirty="0">
                <a:solidFill>
                  <a:srgbClr val="69C2FF"/>
                </a:solidFill>
              </a:rPr>
              <a:t>it! </a:t>
            </a:r>
            <a:br>
              <a:rPr lang="en-CA" sz="5400" cap="small" dirty="0"/>
            </a:br>
            <a:r>
              <a:rPr lang="en-CA" sz="5400" cap="small" dirty="0">
                <a:solidFill>
                  <a:srgbClr val="29AFA2"/>
                </a:solidFill>
              </a:rPr>
              <a:t>Revise t</a:t>
            </a:r>
            <a:r>
              <a:rPr lang="en-CA" sz="5400" cap="small" dirty="0">
                <a:solidFill>
                  <a:schemeClr val="accent4"/>
                </a:solidFill>
              </a:rPr>
              <a:t>he</a:t>
            </a:r>
            <a:r>
              <a:rPr lang="en" sz="5400" cap="small" dirty="0">
                <a:solidFill>
                  <a:schemeClr val="accent4"/>
                </a:solidFill>
              </a:rPr>
              <a:t> </a:t>
            </a:r>
            <a:r>
              <a:rPr lang="en-CA" sz="5400" cap="small" dirty="0">
                <a:solidFill>
                  <a:schemeClr val="accent4"/>
                </a:solidFill>
              </a:rPr>
              <a:t>narrative!</a:t>
            </a:r>
            <a:endParaRPr sz="7200" cap="small" dirty="0">
              <a:solidFill>
                <a:schemeClr val="accent4"/>
              </a:solidFill>
            </a:endParaRPr>
          </a:p>
        </p:txBody>
      </p:sp>
      <p:sp>
        <p:nvSpPr>
          <p:cNvPr id="3" name="TextBox 2">
            <a:extLst>
              <a:ext uri="{FF2B5EF4-FFF2-40B4-BE49-F238E27FC236}">
                <a16:creationId xmlns:a16="http://schemas.microsoft.com/office/drawing/2014/main" id="{1358EA1E-8354-41F6-A2E2-96BD0C437847}"/>
              </a:ext>
            </a:extLst>
          </p:cNvPr>
          <p:cNvSpPr txBox="1"/>
          <p:nvPr/>
        </p:nvSpPr>
        <p:spPr>
          <a:xfrm>
            <a:off x="854765" y="142701"/>
            <a:ext cx="7991060" cy="523220"/>
          </a:xfrm>
          <a:prstGeom prst="rect">
            <a:avLst/>
          </a:prstGeom>
          <a:noFill/>
        </p:spPr>
        <p:txBody>
          <a:bodyPr wrap="square" rtlCol="0">
            <a:spAutoFit/>
          </a:bodyPr>
          <a:lstStyle/>
          <a:p>
            <a:pPr algn="ctr"/>
            <a:r>
              <a:rPr lang="en-CA" b="1" dirty="0">
                <a:solidFill>
                  <a:srgbClr val="2B3547"/>
                </a:solidFill>
                <a:latin typeface="Nunito"/>
                <a:sym typeface="Nunito"/>
              </a:rPr>
              <a:t>OFSHEEA Guidance Document </a:t>
            </a:r>
          </a:p>
          <a:p>
            <a:pPr algn="ctr"/>
            <a:r>
              <a:rPr lang="en-CA" b="1" dirty="0">
                <a:solidFill>
                  <a:srgbClr val="2B3547"/>
                </a:solidFill>
                <a:latin typeface="Nunito"/>
                <a:sym typeface="Nunito"/>
              </a:rPr>
              <a:t>Learning and Teaching About Body Acceptance, Weight Bias and Food Neutrality </a:t>
            </a:r>
            <a:endParaRPr lang="en-CA" b="1" dirty="0"/>
          </a:p>
        </p:txBody>
      </p:sp>
    </p:spTree>
    <p:extLst>
      <p:ext uri="{BB962C8B-B14F-4D97-AF65-F5344CB8AC3E}">
        <p14:creationId xmlns:p14="http://schemas.microsoft.com/office/powerpoint/2010/main" val="353057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62"/>
        <p:cNvGrpSpPr/>
        <p:nvPr/>
      </p:nvGrpSpPr>
      <p:grpSpPr>
        <a:xfrm>
          <a:off x="0" y="0"/>
          <a:ext cx="0" cy="0"/>
          <a:chOff x="0" y="0"/>
          <a:chExt cx="0" cy="0"/>
        </a:xfrm>
      </p:grpSpPr>
      <p:sp>
        <p:nvSpPr>
          <p:cNvPr id="264" name="Google Shape;264;p24"/>
          <p:cNvSpPr txBox="1">
            <a:spLocks noGrp="1"/>
          </p:cNvSpPr>
          <p:nvPr>
            <p:ph type="body" idx="1"/>
          </p:nvPr>
        </p:nvSpPr>
        <p:spPr>
          <a:xfrm>
            <a:off x="1139557" y="1005517"/>
            <a:ext cx="2879400" cy="2060100"/>
          </a:xfrm>
          <a:prstGeom prst="rect">
            <a:avLst/>
          </a:prstGeom>
        </p:spPr>
        <p:txBody>
          <a:bodyPr spcFirstLastPara="1" wrap="square" lIns="0" tIns="0" rIns="0" bIns="0" anchor="t" anchorCtr="0">
            <a:noAutofit/>
          </a:bodyPr>
          <a:lstStyle/>
          <a:p>
            <a:pPr marL="0" lvl="0" indent="0">
              <a:spcAft>
                <a:spcPts val="1000"/>
              </a:spcAft>
              <a:buNone/>
            </a:pPr>
            <a:r>
              <a:rPr lang="en-CA" dirty="0"/>
              <a:t>My 3 [year old] said goodnight to all of us tonight. And then in the dark I heard her little voice say, </a:t>
            </a:r>
            <a:r>
              <a:rPr lang="en-CA" b="1" dirty="0"/>
              <a:t>“Goodnight myself. I love you. [pause] I love you too.” </a:t>
            </a:r>
            <a:r>
              <a:rPr lang="en-CA" dirty="0"/>
              <a:t>Don’t let anyone take that from you, little one (</a:t>
            </a:r>
            <a:r>
              <a:rPr lang="en-CA" dirty="0" err="1"/>
              <a:t>Nordbak</a:t>
            </a:r>
            <a:r>
              <a:rPr lang="en-CA" dirty="0"/>
              <a:t>, 2022).</a:t>
            </a:r>
          </a:p>
        </p:txBody>
      </p:sp>
      <p:sp>
        <p:nvSpPr>
          <p:cNvPr id="265" name="Google Shape;265;p2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8" name="TextBox 7">
            <a:extLst>
              <a:ext uri="{FF2B5EF4-FFF2-40B4-BE49-F238E27FC236}">
                <a16:creationId xmlns:a16="http://schemas.microsoft.com/office/drawing/2014/main" id="{C3F511C6-ABED-574E-8E0B-869DE6C08F20}"/>
              </a:ext>
            </a:extLst>
          </p:cNvPr>
          <p:cNvSpPr txBox="1"/>
          <p:nvPr/>
        </p:nvSpPr>
        <p:spPr>
          <a:xfrm>
            <a:off x="190925" y="4716677"/>
            <a:ext cx="6075384" cy="553998"/>
          </a:xfrm>
          <a:prstGeom prst="rect">
            <a:avLst/>
          </a:prstGeom>
          <a:noFill/>
        </p:spPr>
        <p:txBody>
          <a:bodyPr wrap="square">
            <a:spAutoFit/>
          </a:bodyPr>
          <a:lstStyle/>
          <a:p>
            <a:pPr marL="88900" indent="0">
              <a:buNone/>
            </a:pPr>
            <a:r>
              <a:rPr lang="en-CA" sz="800" dirty="0" err="1"/>
              <a:t>Nordbak</a:t>
            </a:r>
            <a:r>
              <a:rPr lang="en-CA" sz="800" dirty="0"/>
              <a:t>, J. [@</a:t>
            </a:r>
            <a:r>
              <a:rPr lang="en-CA" sz="800" dirty="0" err="1"/>
              <a:t>JennyNordbak</a:t>
            </a:r>
            <a:r>
              <a:rPr lang="en-CA" sz="800" dirty="0"/>
              <a:t>]. (2022, February 3). Don’t let anyone take that from you, little one [Tweet]. Twitter. </a:t>
            </a:r>
            <a:r>
              <a:rPr lang="en-CA" sz="800" dirty="0">
                <a:hlinkClick r:id="rId4"/>
              </a:rPr>
              <a:t>https://twitter.com/JennyNordbak/status/1489146785075326981</a:t>
            </a:r>
            <a:endParaRPr lang="en-CA" sz="800" dirty="0"/>
          </a:p>
          <a:p>
            <a:pPr marL="88900" indent="0">
              <a:buNone/>
            </a:pPr>
            <a:endParaRPr lang="en-CA"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5" name="Text Placeholder 4">
            <a:extLst>
              <a:ext uri="{FF2B5EF4-FFF2-40B4-BE49-F238E27FC236}">
                <a16:creationId xmlns:a16="http://schemas.microsoft.com/office/drawing/2014/main" id="{B5B8FF12-9F11-F147-8A79-B7B766F9361A}"/>
              </a:ext>
            </a:extLst>
          </p:cNvPr>
          <p:cNvSpPr>
            <a:spLocks noGrp="1"/>
          </p:cNvSpPr>
          <p:nvPr>
            <p:ph type="body" idx="1"/>
          </p:nvPr>
        </p:nvSpPr>
        <p:spPr>
          <a:xfrm>
            <a:off x="1342621" y="1016000"/>
            <a:ext cx="6695067" cy="3002844"/>
          </a:xfrm>
        </p:spPr>
        <p:txBody>
          <a:bodyPr/>
          <a:lstStyle/>
          <a:p>
            <a:pPr marL="50800" indent="0">
              <a:buNone/>
            </a:pPr>
            <a:r>
              <a:rPr lang="en-CA" sz="2400" dirty="0">
                <a:latin typeface="Nunito" pitchFamily="2" charset="77"/>
              </a:rPr>
              <a:t>The </a:t>
            </a:r>
            <a:r>
              <a:rPr lang="en-CA" sz="2400" b="1" i="1" dirty="0">
                <a:latin typeface="Nunito" pitchFamily="2" charset="77"/>
              </a:rPr>
              <a:t>influence of diet culture is an elusive problem, </a:t>
            </a:r>
            <a:r>
              <a:rPr lang="en-CA" sz="2400" dirty="0">
                <a:latin typeface="Nunito" pitchFamily="2" charset="77"/>
              </a:rPr>
              <a:t>and it permeates all aspects of living – what we eat, what we wear, what we buy, what we think, what we watch, how we schedule our time, and how we move our bodies. To tackle diet culture in a meaningful way requires a multi-faceted approach to overhauling our society’s weight-loss obsession.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D78F7-F2D5-49CD-AD24-9F8EBAD9F09E}"/>
              </a:ext>
            </a:extLst>
          </p:cNvPr>
          <p:cNvSpPr>
            <a:spLocks noGrp="1"/>
          </p:cNvSpPr>
          <p:nvPr>
            <p:ph type="body" idx="1"/>
          </p:nvPr>
        </p:nvSpPr>
        <p:spPr>
          <a:xfrm>
            <a:off x="1560442" y="1124692"/>
            <a:ext cx="6380922" cy="1673358"/>
          </a:xfrm>
        </p:spPr>
        <p:txBody>
          <a:bodyPr/>
          <a:lstStyle/>
          <a:p>
            <a:pPr marL="50800" indent="0" algn="l">
              <a:buNone/>
            </a:pPr>
            <a:r>
              <a:rPr lang="en-CA" sz="2000" b="1" dirty="0"/>
              <a:t>Did you know that starting at age five, many girls begin to develop self-limiting beliefs </a:t>
            </a:r>
            <a:r>
              <a:rPr lang="en-CA" sz="2000" b="1" dirty="0">
                <a:solidFill>
                  <a:srgbClr val="333333"/>
                </a:solidFill>
                <a:latin typeface="HelveticaNeue"/>
              </a:rPr>
              <a:t>and think they're not as smart and capable as boys.</a:t>
            </a:r>
            <a:r>
              <a:rPr lang="en-CA" sz="2000" b="1" dirty="0"/>
              <a:t> This issue is called the Dream Gap. They stop believing that they can be anything they want to be (Mattel, 2022). </a:t>
            </a:r>
          </a:p>
        </p:txBody>
      </p:sp>
      <p:sp>
        <p:nvSpPr>
          <p:cNvPr id="3" name="Slide Number Placeholder 2">
            <a:extLst>
              <a:ext uri="{FF2B5EF4-FFF2-40B4-BE49-F238E27FC236}">
                <a16:creationId xmlns:a16="http://schemas.microsoft.com/office/drawing/2014/main" id="{337FFD88-3987-4C4D-9EC0-CD83F9A3FB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TextBox 3">
            <a:extLst>
              <a:ext uri="{FF2B5EF4-FFF2-40B4-BE49-F238E27FC236}">
                <a16:creationId xmlns:a16="http://schemas.microsoft.com/office/drawing/2014/main" id="{E31DD108-6E2F-49B0-8038-3AC7A8EC840C}"/>
              </a:ext>
            </a:extLst>
          </p:cNvPr>
          <p:cNvSpPr txBox="1"/>
          <p:nvPr/>
        </p:nvSpPr>
        <p:spPr>
          <a:xfrm>
            <a:off x="1244784" y="2933928"/>
            <a:ext cx="6654431" cy="8361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ctr">
              <a:spcBef>
                <a:spcPts val="1000"/>
              </a:spcBef>
              <a:buNone/>
            </a:pPr>
            <a:r>
              <a:rPr lang="en-CA" sz="2000" dirty="0">
                <a:latin typeface="Nunito" pitchFamily="2" charset="77"/>
              </a:rPr>
              <a:t>In your opinion… </a:t>
            </a:r>
          </a:p>
          <a:p>
            <a:pPr marL="0" indent="0" algn="ctr">
              <a:spcBef>
                <a:spcPts val="1000"/>
              </a:spcBef>
              <a:buNone/>
            </a:pPr>
            <a:r>
              <a:rPr lang="en-CA" sz="2000" dirty="0">
                <a:latin typeface="Nunito" pitchFamily="2" charset="77"/>
              </a:rPr>
              <a:t>Does diet culture contribute to the </a:t>
            </a:r>
            <a:r>
              <a:rPr lang="en-CA" sz="2000" b="1" dirty="0">
                <a:latin typeface="Nunito" pitchFamily="2" charset="77"/>
              </a:rPr>
              <a:t>Dream Gap</a:t>
            </a:r>
            <a:r>
              <a:rPr lang="en-CA" sz="2000" dirty="0">
                <a:latin typeface="Nunito" pitchFamily="2" charset="77"/>
              </a:rPr>
              <a:t>? </a:t>
            </a:r>
          </a:p>
        </p:txBody>
      </p:sp>
      <p:sp>
        <p:nvSpPr>
          <p:cNvPr id="6" name="TextBox 5">
            <a:extLst>
              <a:ext uri="{FF2B5EF4-FFF2-40B4-BE49-F238E27FC236}">
                <a16:creationId xmlns:a16="http://schemas.microsoft.com/office/drawing/2014/main" id="{D38C21E8-A780-A74A-9229-99A31809AE21}"/>
              </a:ext>
            </a:extLst>
          </p:cNvPr>
          <p:cNvSpPr txBox="1"/>
          <p:nvPr/>
        </p:nvSpPr>
        <p:spPr>
          <a:xfrm>
            <a:off x="190925" y="4742059"/>
            <a:ext cx="7496415" cy="261610"/>
          </a:xfrm>
          <a:prstGeom prst="rect">
            <a:avLst/>
          </a:prstGeom>
          <a:noFill/>
        </p:spPr>
        <p:txBody>
          <a:bodyPr wrap="square">
            <a:spAutoFit/>
          </a:bodyPr>
          <a:lstStyle/>
          <a:p>
            <a:pPr marL="88900" indent="0">
              <a:buNone/>
            </a:pPr>
            <a:r>
              <a:rPr lang="en-CA" sz="1100" dirty="0"/>
              <a:t>Mattel. (2022). </a:t>
            </a:r>
            <a:r>
              <a:rPr lang="en-CA" sz="1100" i="1" dirty="0"/>
              <a:t>What is the dream gap? </a:t>
            </a:r>
            <a:r>
              <a:rPr lang="en-CA" sz="1100" dirty="0">
                <a:hlinkClick r:id="rId2"/>
              </a:rPr>
              <a:t>https://shop.mattel.com/pages/barbie-dream-gap</a:t>
            </a:r>
            <a:endParaRPr lang="en-CA" sz="1100" dirty="0"/>
          </a:p>
        </p:txBody>
      </p:sp>
    </p:spTree>
    <p:extLst>
      <p:ext uri="{BB962C8B-B14F-4D97-AF65-F5344CB8AC3E}">
        <p14:creationId xmlns:p14="http://schemas.microsoft.com/office/powerpoint/2010/main" val="427588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CA" dirty="0"/>
              <a:t>The aim of this document</a:t>
            </a:r>
            <a:endParaRPr dirty="0"/>
          </a:p>
        </p:txBody>
      </p:sp>
      <p:sp>
        <p:nvSpPr>
          <p:cNvPr id="226" name="Google Shape;226;p20"/>
          <p:cNvSpPr txBox="1">
            <a:spLocks noGrp="1"/>
          </p:cNvSpPr>
          <p:nvPr>
            <p:ph type="body" idx="1"/>
          </p:nvPr>
        </p:nvSpPr>
        <p:spPr>
          <a:xfrm>
            <a:off x="620891" y="1205233"/>
            <a:ext cx="7179732" cy="3475411"/>
          </a:xfrm>
          <a:prstGeom prst="rect">
            <a:avLst/>
          </a:prstGeom>
        </p:spPr>
        <p:txBody>
          <a:bodyPr spcFirstLastPara="1" wrap="square" lIns="0" tIns="0" rIns="0" bIns="0" anchor="t" anchorCtr="0">
            <a:noAutofit/>
          </a:bodyPr>
          <a:lstStyle/>
          <a:p>
            <a:pPr marL="0" indent="0">
              <a:spcBef>
                <a:spcPts val="1000"/>
              </a:spcBef>
              <a:spcAft>
                <a:spcPts val="1000"/>
              </a:spcAft>
              <a:buNone/>
            </a:pPr>
            <a:r>
              <a:rPr lang="en-CA" sz="1400" b="1" dirty="0"/>
              <a:t>OFSHEEA’s goal with this guidance document is to begin unravelling diet culture by recognizing its associated behaviours </a:t>
            </a:r>
          </a:p>
          <a:p>
            <a:pPr marL="285750" indent="-285750">
              <a:buFont typeface="Wingdings" pitchFamily="2" charset="2"/>
              <a:buChar char="§"/>
            </a:pPr>
            <a:r>
              <a:rPr lang="en-CA" sz="1400" b="1" dirty="0"/>
              <a:t>in ourselves,</a:t>
            </a:r>
          </a:p>
          <a:p>
            <a:pPr marL="285750" indent="-285750">
              <a:buFont typeface="Wingdings" pitchFamily="2" charset="2"/>
              <a:buChar char="§"/>
            </a:pPr>
            <a:r>
              <a:rPr lang="en-CA" sz="1400" b="1" dirty="0"/>
              <a:t>in our classrooms and workplaces, and </a:t>
            </a:r>
          </a:p>
          <a:p>
            <a:pPr marL="285750" indent="-285750">
              <a:buFont typeface="Wingdings" pitchFamily="2" charset="2"/>
              <a:buChar char="§"/>
            </a:pPr>
            <a:r>
              <a:rPr lang="en-CA" sz="1400" b="1" dirty="0"/>
              <a:t>in the broad community. </a:t>
            </a:r>
          </a:p>
          <a:p>
            <a:pPr marL="0" indent="0">
              <a:spcBef>
                <a:spcPts val="1000"/>
              </a:spcBef>
              <a:buNone/>
            </a:pPr>
            <a:r>
              <a:rPr lang="en-CA" sz="1400" dirty="0"/>
              <a:t>It is our hope that as an educator you will welcome learning more about, and </a:t>
            </a:r>
            <a:r>
              <a:rPr lang="en-CA" sz="1400" b="1" i="1" dirty="0"/>
              <a:t>recognizing, </a:t>
            </a:r>
            <a:r>
              <a:rPr lang="en-CA" sz="1400" dirty="0"/>
              <a:t>weight bias and diet culture, and that with this new knowledge, you will take the opportunity to </a:t>
            </a:r>
            <a:r>
              <a:rPr lang="en-CA" sz="1400" b="1" i="1" dirty="0"/>
              <a:t>reject </a:t>
            </a:r>
            <a:r>
              <a:rPr lang="en-CA" sz="1400" dirty="0"/>
              <a:t>diet culture and pass along how to reject it to your students. In addition, we anticipate you will become better versed at </a:t>
            </a:r>
            <a:r>
              <a:rPr lang="en-CA" sz="1400" b="1" i="1" dirty="0"/>
              <a:t>revising the narrative </a:t>
            </a:r>
            <a:r>
              <a:rPr lang="en-CA" sz="1400" dirty="0"/>
              <a:t>on diet culture in your classroom and workplace by landing on appropriate resources that use food neutral language and focus on strategies for enjoying food as nourishment and celebration. </a:t>
            </a:r>
          </a:p>
          <a:p>
            <a:pPr marL="0" indent="0">
              <a:spcBef>
                <a:spcPts val="1000"/>
              </a:spcBef>
              <a:spcAft>
                <a:spcPts val="1000"/>
              </a:spcAft>
              <a:buNone/>
            </a:pPr>
            <a:r>
              <a:rPr lang="en-CA" sz="1400" dirty="0"/>
              <a:t>Welcome to </a:t>
            </a:r>
            <a:r>
              <a:rPr lang="en-CA" sz="1400" b="1" dirty="0"/>
              <a:t>Diet Culture: Recognize it! Reject it! Revise the narrative! </a:t>
            </a:r>
          </a:p>
        </p:txBody>
      </p:sp>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6" name="Google Shape;729;p50">
            <a:extLst>
              <a:ext uri="{FF2B5EF4-FFF2-40B4-BE49-F238E27FC236}">
                <a16:creationId xmlns:a16="http://schemas.microsoft.com/office/drawing/2014/main" id="{F9B4372A-D07B-F843-AE0A-FE7500D01EB6}"/>
              </a:ext>
            </a:extLst>
          </p:cNvPr>
          <p:cNvSpPr/>
          <p:nvPr/>
        </p:nvSpPr>
        <p:spPr>
          <a:xfrm rot="16566010">
            <a:off x="7777116" y="3362675"/>
            <a:ext cx="1099557" cy="1394425"/>
          </a:xfrm>
          <a:custGeom>
            <a:avLst/>
            <a:gdLst/>
            <a:ahLst/>
            <a:cxnLst/>
            <a:rect l="l" t="t" r="r" b="b"/>
            <a:pathLst>
              <a:path w="521117" h="660865" extrusionOk="0">
                <a:moveTo>
                  <a:pt x="286048" y="97336"/>
                </a:moveTo>
                <a:cubicBezTo>
                  <a:pt x="277717" y="92820"/>
                  <a:pt x="269429" y="107049"/>
                  <a:pt x="279471" y="112421"/>
                </a:cubicBezTo>
                <a:cubicBezTo>
                  <a:pt x="287934" y="116871"/>
                  <a:pt x="296199" y="102620"/>
                  <a:pt x="286048" y="97336"/>
                </a:cubicBezTo>
                <a:close/>
                <a:moveTo>
                  <a:pt x="245992" y="93960"/>
                </a:moveTo>
                <a:lnTo>
                  <a:pt x="245992" y="93960"/>
                </a:lnTo>
                <a:cubicBezTo>
                  <a:pt x="222752" y="94377"/>
                  <a:pt x="182411" y="100801"/>
                  <a:pt x="173247" y="138927"/>
                </a:cubicBezTo>
                <a:cubicBezTo>
                  <a:pt x="171953" y="143948"/>
                  <a:pt x="175439" y="146974"/>
                  <a:pt x="180460" y="146996"/>
                </a:cubicBezTo>
                <a:cubicBezTo>
                  <a:pt x="184845" y="147206"/>
                  <a:pt x="188813" y="144347"/>
                  <a:pt x="189975" y="140111"/>
                </a:cubicBezTo>
                <a:cubicBezTo>
                  <a:pt x="196114" y="114503"/>
                  <a:pt x="225690" y="110140"/>
                  <a:pt x="242747" y="109833"/>
                </a:cubicBezTo>
                <a:cubicBezTo>
                  <a:pt x="251846" y="110075"/>
                  <a:pt x="257568" y="94135"/>
                  <a:pt x="245992" y="93894"/>
                </a:cubicBezTo>
                <a:close/>
                <a:moveTo>
                  <a:pt x="123697" y="418641"/>
                </a:moveTo>
                <a:cubicBezTo>
                  <a:pt x="120321" y="418557"/>
                  <a:pt x="117207" y="420474"/>
                  <a:pt x="115761" y="423530"/>
                </a:cubicBezTo>
                <a:cubicBezTo>
                  <a:pt x="94340" y="468256"/>
                  <a:pt x="71912" y="513421"/>
                  <a:pt x="49285" y="557401"/>
                </a:cubicBezTo>
                <a:cubicBezTo>
                  <a:pt x="44396" y="566675"/>
                  <a:pt x="59918" y="571915"/>
                  <a:pt x="64873" y="562663"/>
                </a:cubicBezTo>
                <a:cubicBezTo>
                  <a:pt x="87543" y="518595"/>
                  <a:pt x="109906" y="473584"/>
                  <a:pt x="131305" y="428923"/>
                </a:cubicBezTo>
                <a:cubicBezTo>
                  <a:pt x="134199" y="423179"/>
                  <a:pt x="129485" y="418553"/>
                  <a:pt x="123697" y="418575"/>
                </a:cubicBezTo>
                <a:close/>
                <a:moveTo>
                  <a:pt x="516804" y="178128"/>
                </a:moveTo>
                <a:cubicBezTo>
                  <a:pt x="513252" y="167561"/>
                  <a:pt x="498234" y="174993"/>
                  <a:pt x="501194" y="184114"/>
                </a:cubicBezTo>
                <a:cubicBezTo>
                  <a:pt x="508583" y="207630"/>
                  <a:pt x="504965" y="233231"/>
                  <a:pt x="491328" y="253768"/>
                </a:cubicBezTo>
                <a:cubicBezTo>
                  <a:pt x="487250" y="258964"/>
                  <a:pt x="491328" y="267800"/>
                  <a:pt x="497555" y="267909"/>
                </a:cubicBezTo>
                <a:cubicBezTo>
                  <a:pt x="499813" y="267791"/>
                  <a:pt x="501852" y="266524"/>
                  <a:pt x="502948" y="264555"/>
                </a:cubicBezTo>
                <a:cubicBezTo>
                  <a:pt x="520751" y="238158"/>
                  <a:pt x="525684" y="207463"/>
                  <a:pt x="516804" y="178063"/>
                </a:cubicBezTo>
                <a:close/>
                <a:moveTo>
                  <a:pt x="312226" y="61819"/>
                </a:moveTo>
                <a:cubicBezTo>
                  <a:pt x="311349" y="61534"/>
                  <a:pt x="310275" y="61819"/>
                  <a:pt x="309354" y="61446"/>
                </a:cubicBezTo>
                <a:cubicBezTo>
                  <a:pt x="290017" y="53082"/>
                  <a:pt x="269211" y="48734"/>
                  <a:pt x="248141" y="48664"/>
                </a:cubicBezTo>
                <a:cubicBezTo>
                  <a:pt x="186993" y="47151"/>
                  <a:pt x="132182" y="92096"/>
                  <a:pt x="124311" y="150657"/>
                </a:cubicBezTo>
                <a:cubicBezTo>
                  <a:pt x="120496" y="179159"/>
                  <a:pt x="130713" y="207178"/>
                  <a:pt x="141500" y="233334"/>
                </a:cubicBezTo>
                <a:cubicBezTo>
                  <a:pt x="202560" y="370122"/>
                  <a:pt x="356163" y="325593"/>
                  <a:pt x="387493" y="200667"/>
                </a:cubicBezTo>
                <a:cubicBezTo>
                  <a:pt x="403279" y="142632"/>
                  <a:pt x="373308" y="73636"/>
                  <a:pt x="312226" y="61753"/>
                </a:cubicBezTo>
                <a:close/>
                <a:moveTo>
                  <a:pt x="373352" y="187534"/>
                </a:moveTo>
                <a:cubicBezTo>
                  <a:pt x="350770" y="309698"/>
                  <a:pt x="215495" y="343944"/>
                  <a:pt x="161517" y="236733"/>
                </a:cubicBezTo>
                <a:cubicBezTo>
                  <a:pt x="143144" y="197269"/>
                  <a:pt x="126745" y="146250"/>
                  <a:pt x="163403" y="102050"/>
                </a:cubicBezTo>
                <a:cubicBezTo>
                  <a:pt x="183354" y="77933"/>
                  <a:pt x="213105" y="64778"/>
                  <a:pt x="247154" y="64778"/>
                </a:cubicBezTo>
                <a:cubicBezTo>
                  <a:pt x="267281" y="64873"/>
                  <a:pt x="287145" y="69253"/>
                  <a:pt x="305430" y="77626"/>
                </a:cubicBezTo>
                <a:cubicBezTo>
                  <a:pt x="347810" y="82494"/>
                  <a:pt x="383152" y="128250"/>
                  <a:pt x="373352" y="187468"/>
                </a:cubicBezTo>
                <a:close/>
                <a:moveTo>
                  <a:pt x="451513" y="77955"/>
                </a:moveTo>
                <a:cubicBezTo>
                  <a:pt x="445812" y="78284"/>
                  <a:pt x="439827" y="84664"/>
                  <a:pt x="443007" y="91636"/>
                </a:cubicBezTo>
                <a:cubicBezTo>
                  <a:pt x="477691" y="160808"/>
                  <a:pt x="474446" y="229498"/>
                  <a:pt x="434237" y="275386"/>
                </a:cubicBezTo>
                <a:cubicBezTo>
                  <a:pt x="428909" y="281810"/>
                  <a:pt x="434105" y="288409"/>
                  <a:pt x="440200" y="288716"/>
                </a:cubicBezTo>
                <a:cubicBezTo>
                  <a:pt x="442524" y="288648"/>
                  <a:pt x="444716" y="287558"/>
                  <a:pt x="446164" y="285734"/>
                </a:cubicBezTo>
                <a:cubicBezTo>
                  <a:pt x="491065" y="234409"/>
                  <a:pt x="494946" y="158067"/>
                  <a:pt x="456578" y="81551"/>
                </a:cubicBezTo>
                <a:cubicBezTo>
                  <a:pt x="455766" y="79439"/>
                  <a:pt x="453771" y="78019"/>
                  <a:pt x="451513" y="77955"/>
                </a:cubicBezTo>
                <a:close/>
                <a:moveTo>
                  <a:pt x="341890" y="26630"/>
                </a:moveTo>
                <a:cubicBezTo>
                  <a:pt x="340794" y="26496"/>
                  <a:pt x="339961" y="25553"/>
                  <a:pt x="339961" y="24437"/>
                </a:cubicBezTo>
                <a:cubicBezTo>
                  <a:pt x="339983" y="21456"/>
                  <a:pt x="338273" y="18733"/>
                  <a:pt x="335576" y="17465"/>
                </a:cubicBezTo>
                <a:cubicBezTo>
                  <a:pt x="312665" y="5878"/>
                  <a:pt x="287320" y="-90"/>
                  <a:pt x="261646" y="57"/>
                </a:cubicBezTo>
                <a:cubicBezTo>
                  <a:pt x="174737" y="-2398"/>
                  <a:pt x="88684" y="74601"/>
                  <a:pt x="72108" y="157497"/>
                </a:cubicBezTo>
                <a:cubicBezTo>
                  <a:pt x="59305" y="227853"/>
                  <a:pt x="106662" y="290733"/>
                  <a:pt x="155093" y="328509"/>
                </a:cubicBezTo>
                <a:cubicBezTo>
                  <a:pt x="155948" y="329140"/>
                  <a:pt x="156211" y="330280"/>
                  <a:pt x="155751" y="331228"/>
                </a:cubicBezTo>
                <a:lnTo>
                  <a:pt x="137334" y="368806"/>
                </a:lnTo>
                <a:cubicBezTo>
                  <a:pt x="136063" y="371240"/>
                  <a:pt x="133453" y="369289"/>
                  <a:pt x="131678" y="368587"/>
                </a:cubicBezTo>
                <a:cubicBezTo>
                  <a:pt x="128279" y="366965"/>
                  <a:pt x="124969" y="365101"/>
                  <a:pt x="121220" y="366614"/>
                </a:cubicBezTo>
                <a:cubicBezTo>
                  <a:pt x="117295" y="366044"/>
                  <a:pt x="113327" y="365474"/>
                  <a:pt x="109753" y="370999"/>
                </a:cubicBezTo>
                <a:cubicBezTo>
                  <a:pt x="72744" y="437562"/>
                  <a:pt x="31504" y="513508"/>
                  <a:pt x="2323" y="592437"/>
                </a:cubicBezTo>
                <a:cubicBezTo>
                  <a:pt x="87" y="594542"/>
                  <a:pt x="-615" y="597821"/>
                  <a:pt x="569" y="600658"/>
                </a:cubicBezTo>
                <a:cubicBezTo>
                  <a:pt x="13219" y="632723"/>
                  <a:pt x="42664" y="655071"/>
                  <a:pt x="76954" y="658605"/>
                </a:cubicBezTo>
                <a:cubicBezTo>
                  <a:pt x="79059" y="658877"/>
                  <a:pt x="81207" y="658309"/>
                  <a:pt x="82896" y="657026"/>
                </a:cubicBezTo>
                <a:cubicBezTo>
                  <a:pt x="83356" y="656665"/>
                  <a:pt x="83948" y="656507"/>
                  <a:pt x="84540" y="656588"/>
                </a:cubicBezTo>
                <a:cubicBezTo>
                  <a:pt x="85132" y="656669"/>
                  <a:pt x="85658" y="656985"/>
                  <a:pt x="86009" y="657465"/>
                </a:cubicBezTo>
                <a:cubicBezTo>
                  <a:pt x="87807" y="659666"/>
                  <a:pt x="90525" y="660918"/>
                  <a:pt x="93375" y="660863"/>
                </a:cubicBezTo>
                <a:cubicBezTo>
                  <a:pt x="96708" y="660947"/>
                  <a:pt x="99778" y="659022"/>
                  <a:pt x="101159" y="655974"/>
                </a:cubicBezTo>
                <a:lnTo>
                  <a:pt x="212535" y="414322"/>
                </a:lnTo>
                <a:cubicBezTo>
                  <a:pt x="214026" y="411362"/>
                  <a:pt x="213018" y="409937"/>
                  <a:pt x="212755" y="407393"/>
                </a:cubicBezTo>
                <a:cubicBezTo>
                  <a:pt x="213456" y="404068"/>
                  <a:pt x="211439" y="400777"/>
                  <a:pt x="208150" y="399895"/>
                </a:cubicBezTo>
                <a:cubicBezTo>
                  <a:pt x="206331" y="399259"/>
                  <a:pt x="204511" y="398580"/>
                  <a:pt x="202691" y="397900"/>
                </a:cubicBezTo>
                <a:cubicBezTo>
                  <a:pt x="200871" y="397221"/>
                  <a:pt x="196881" y="396563"/>
                  <a:pt x="198306" y="393515"/>
                </a:cubicBezTo>
                <a:lnTo>
                  <a:pt x="215539" y="361527"/>
                </a:lnTo>
                <a:cubicBezTo>
                  <a:pt x="216022" y="360624"/>
                  <a:pt x="217074" y="360177"/>
                  <a:pt x="218060" y="360453"/>
                </a:cubicBezTo>
                <a:cubicBezTo>
                  <a:pt x="232114" y="364522"/>
                  <a:pt x="246672" y="366612"/>
                  <a:pt x="261296" y="366658"/>
                </a:cubicBezTo>
                <a:cubicBezTo>
                  <a:pt x="437657" y="364575"/>
                  <a:pt x="512244" y="101392"/>
                  <a:pt x="341890" y="26630"/>
                </a:cubicBezTo>
                <a:close/>
                <a:moveTo>
                  <a:pt x="194382" y="414694"/>
                </a:moveTo>
                <a:lnTo>
                  <a:pt x="88420" y="644486"/>
                </a:lnTo>
                <a:cubicBezTo>
                  <a:pt x="87916" y="645586"/>
                  <a:pt x="86623" y="646066"/>
                  <a:pt x="85505" y="645560"/>
                </a:cubicBezTo>
                <a:cubicBezTo>
                  <a:pt x="85219" y="645428"/>
                  <a:pt x="84957" y="645233"/>
                  <a:pt x="84759" y="644990"/>
                </a:cubicBezTo>
                <a:cubicBezTo>
                  <a:pt x="83465" y="643543"/>
                  <a:pt x="81646" y="642668"/>
                  <a:pt x="79694" y="642556"/>
                </a:cubicBezTo>
                <a:cubicBezTo>
                  <a:pt x="53144" y="639574"/>
                  <a:pt x="27536" y="622671"/>
                  <a:pt x="18306" y="597150"/>
                </a:cubicBezTo>
                <a:cubicBezTo>
                  <a:pt x="46523" y="522677"/>
                  <a:pt x="81558" y="450964"/>
                  <a:pt x="122951" y="382926"/>
                </a:cubicBezTo>
                <a:cubicBezTo>
                  <a:pt x="145731" y="392836"/>
                  <a:pt x="169125" y="403118"/>
                  <a:pt x="193110" y="411713"/>
                </a:cubicBezTo>
                <a:cubicBezTo>
                  <a:pt x="194250" y="412123"/>
                  <a:pt x="194842" y="413379"/>
                  <a:pt x="194426" y="414517"/>
                </a:cubicBezTo>
                <a:cubicBezTo>
                  <a:pt x="194404" y="414593"/>
                  <a:pt x="194382" y="414666"/>
                  <a:pt x="194338" y="414738"/>
                </a:cubicBezTo>
                <a:close/>
                <a:moveTo>
                  <a:pt x="199600" y="356638"/>
                </a:moveTo>
                <a:lnTo>
                  <a:pt x="182609" y="388144"/>
                </a:lnTo>
                <a:cubicBezTo>
                  <a:pt x="182082" y="389117"/>
                  <a:pt x="180920" y="389549"/>
                  <a:pt x="179890" y="389152"/>
                </a:cubicBezTo>
                <a:cubicBezTo>
                  <a:pt x="170923" y="385622"/>
                  <a:pt x="162043" y="381983"/>
                  <a:pt x="153471" y="378190"/>
                </a:cubicBezTo>
                <a:cubicBezTo>
                  <a:pt x="152353" y="377710"/>
                  <a:pt x="151848" y="376418"/>
                  <a:pt x="152331" y="375307"/>
                </a:cubicBezTo>
                <a:cubicBezTo>
                  <a:pt x="152353" y="375274"/>
                  <a:pt x="152353" y="375241"/>
                  <a:pt x="152375" y="375208"/>
                </a:cubicBezTo>
                <a:lnTo>
                  <a:pt x="169147" y="340984"/>
                </a:lnTo>
                <a:cubicBezTo>
                  <a:pt x="169673" y="339894"/>
                  <a:pt x="170988" y="339436"/>
                  <a:pt x="172085" y="339962"/>
                </a:cubicBezTo>
                <a:cubicBezTo>
                  <a:pt x="172129" y="339993"/>
                  <a:pt x="172194" y="340026"/>
                  <a:pt x="172260" y="340063"/>
                </a:cubicBezTo>
                <a:cubicBezTo>
                  <a:pt x="180679" y="345183"/>
                  <a:pt x="189471" y="349662"/>
                  <a:pt x="198569" y="353459"/>
                </a:cubicBezTo>
                <a:cubicBezTo>
                  <a:pt x="199687" y="353928"/>
                  <a:pt x="200213" y="355213"/>
                  <a:pt x="199753" y="356329"/>
                </a:cubicBezTo>
                <a:cubicBezTo>
                  <a:pt x="199687" y="356452"/>
                  <a:pt x="199622" y="356570"/>
                  <a:pt x="199556" y="356682"/>
                </a:cubicBezTo>
                <a:close/>
                <a:moveTo>
                  <a:pt x="420227" y="199439"/>
                </a:moveTo>
                <a:cubicBezTo>
                  <a:pt x="409550" y="280560"/>
                  <a:pt x="343206" y="348416"/>
                  <a:pt x="264036" y="348526"/>
                </a:cubicBezTo>
                <a:cubicBezTo>
                  <a:pt x="189712" y="352472"/>
                  <a:pt x="91731" y="264730"/>
                  <a:pt x="87193" y="184640"/>
                </a:cubicBezTo>
                <a:cubicBezTo>
                  <a:pt x="84189" y="141580"/>
                  <a:pt x="113129" y="100318"/>
                  <a:pt x="125714" y="84576"/>
                </a:cubicBezTo>
                <a:cubicBezTo>
                  <a:pt x="174211" y="22793"/>
                  <a:pt x="259169" y="-644"/>
                  <a:pt x="328012" y="34523"/>
                </a:cubicBezTo>
                <a:cubicBezTo>
                  <a:pt x="329020" y="34770"/>
                  <a:pt x="329700" y="35682"/>
                  <a:pt x="329678" y="36715"/>
                </a:cubicBezTo>
                <a:cubicBezTo>
                  <a:pt x="329459" y="39756"/>
                  <a:pt x="331300" y="42567"/>
                  <a:pt x="334173" y="43599"/>
                </a:cubicBezTo>
                <a:cubicBezTo>
                  <a:pt x="393501" y="67914"/>
                  <a:pt x="428887" y="131999"/>
                  <a:pt x="420183" y="1994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3229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1"/>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CA" dirty="0"/>
              <a:t>The Document at a glance</a:t>
            </a:r>
            <a:endParaRPr dirty="0"/>
          </a:p>
        </p:txBody>
      </p:sp>
      <p:sp>
        <p:nvSpPr>
          <p:cNvPr id="338" name="Google Shape;338;p3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340" name="Google Shape;340;p31"/>
          <p:cNvGrpSpPr/>
          <p:nvPr/>
        </p:nvGrpSpPr>
        <p:grpSpPr>
          <a:xfrm>
            <a:off x="5088835" y="1600632"/>
            <a:ext cx="3518454" cy="2859267"/>
            <a:chOff x="5540955" y="1189775"/>
            <a:chExt cx="3606356" cy="3323956"/>
          </a:xfrm>
        </p:grpSpPr>
        <p:sp>
          <p:nvSpPr>
            <p:cNvPr id="341" name="Google Shape;341;p31"/>
            <p:cNvSpPr/>
            <p:nvPr/>
          </p:nvSpPr>
          <p:spPr>
            <a:xfrm>
              <a:off x="5540955" y="1189775"/>
              <a:ext cx="3606356" cy="669000"/>
            </a:xfrm>
            <a:prstGeom prst="chevron">
              <a:avLst>
                <a:gd name="adj"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29AFA2"/>
                  </a:solidFill>
                  <a:latin typeface="Amatic SC"/>
                  <a:ea typeface="Amatic SC"/>
                  <a:cs typeface="Amatic SC"/>
                  <a:sym typeface="Amatic SC"/>
                </a:rPr>
                <a:t>MODULE 3: Revise the Narrative</a:t>
              </a:r>
              <a:endParaRPr sz="2400" b="1" dirty="0">
                <a:solidFill>
                  <a:srgbClr val="29AFA2"/>
                </a:solidFill>
                <a:latin typeface="Amatic SC"/>
                <a:ea typeface="Amatic SC"/>
                <a:cs typeface="Amatic SC"/>
                <a:sym typeface="Amatic SC"/>
              </a:endParaRPr>
            </a:p>
          </p:txBody>
        </p:sp>
        <p:sp>
          <p:nvSpPr>
            <p:cNvPr id="342" name="Google Shape;342;p31"/>
            <p:cNvSpPr txBox="1"/>
            <p:nvPr/>
          </p:nvSpPr>
          <p:spPr>
            <a:xfrm>
              <a:off x="5994053" y="1898032"/>
              <a:ext cx="2700746" cy="2615699"/>
            </a:xfrm>
            <a:prstGeom prst="rect">
              <a:avLst/>
            </a:prstGeom>
            <a:noFill/>
            <a:ln>
              <a:noFill/>
            </a:ln>
          </p:spPr>
          <p:txBody>
            <a:bodyPr spcFirstLastPara="1" wrap="square" lIns="91425" tIns="91425" rIns="91425" bIns="91425" anchor="t" anchorCtr="0">
              <a:noAutofit/>
            </a:bodyPr>
            <a:lstStyle/>
            <a:p>
              <a:pPr marL="273050" lvl="0" indent="-171450">
                <a:buFont typeface="Courier New" panose="02070309020205020404" pitchFamily="49" charset="0"/>
                <a:buChar char="o"/>
              </a:pPr>
              <a:r>
                <a:rPr lang="en-CA" dirty="0">
                  <a:latin typeface="Nunito" pitchFamily="2" charset="77"/>
                </a:rPr>
                <a:t>A Guide to Terminology, Usage Tips and Definitions </a:t>
              </a:r>
            </a:p>
            <a:p>
              <a:pPr marL="101600" lvl="0"/>
              <a:r>
                <a:rPr lang="en-CA" dirty="0">
                  <a:latin typeface="Nunito" pitchFamily="2" charset="77"/>
                </a:rPr>
                <a:t>                          </a:t>
              </a:r>
            </a:p>
            <a:p>
              <a:pPr marL="273050" lvl="0" indent="-171450">
                <a:buFont typeface="Courier New" panose="02070309020205020404" pitchFamily="49" charset="0"/>
                <a:buChar char="o"/>
              </a:pPr>
              <a:r>
                <a:rPr lang="en-CA" dirty="0">
                  <a:latin typeface="Nunito" pitchFamily="2" charset="77"/>
                </a:rPr>
                <a:t>Suggested resource connections.</a:t>
              </a:r>
            </a:p>
            <a:p>
              <a:pPr marL="101600" lvl="0"/>
              <a:endParaRPr lang="en-CA" dirty="0">
                <a:latin typeface="Nunito" pitchFamily="2" charset="77"/>
              </a:endParaRPr>
            </a:p>
            <a:p>
              <a:pPr marL="273050" lvl="0" indent="-171450">
                <a:buFont typeface="Courier New" panose="02070309020205020404" pitchFamily="49" charset="0"/>
                <a:buChar char="o"/>
              </a:pPr>
              <a:r>
                <a:rPr lang="en-CA" dirty="0">
                  <a:latin typeface="Nunito" pitchFamily="2" charset="77"/>
                </a:rPr>
                <a:t>Where to link for further information and training. </a:t>
              </a:r>
            </a:p>
          </p:txBody>
        </p:sp>
      </p:grpSp>
      <p:grpSp>
        <p:nvGrpSpPr>
          <p:cNvPr id="343" name="Google Shape;343;p31"/>
          <p:cNvGrpSpPr/>
          <p:nvPr/>
        </p:nvGrpSpPr>
        <p:grpSpPr>
          <a:xfrm>
            <a:off x="0" y="1600825"/>
            <a:ext cx="3076993" cy="2859075"/>
            <a:chOff x="-261755" y="1189999"/>
            <a:chExt cx="3808803" cy="3323733"/>
          </a:xfrm>
        </p:grpSpPr>
        <p:sp>
          <p:nvSpPr>
            <p:cNvPr id="344" name="Google Shape;344;p31"/>
            <p:cNvSpPr/>
            <p:nvPr/>
          </p:nvSpPr>
          <p:spPr>
            <a:xfrm>
              <a:off x="-261755" y="1189999"/>
              <a:ext cx="3808803" cy="669000"/>
            </a:xfrm>
            <a:prstGeom prst="homePlate">
              <a:avLst>
                <a:gd name="adj"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FF7C80"/>
                  </a:solidFill>
                  <a:latin typeface="Amatic SC"/>
                  <a:ea typeface="Amatic SC"/>
                  <a:cs typeface="Amatic SC"/>
                  <a:sym typeface="Amatic SC"/>
                </a:rPr>
                <a:t>MODULE 1: Recognize it!</a:t>
              </a:r>
              <a:endParaRPr sz="2400" b="1" dirty="0">
                <a:solidFill>
                  <a:srgbClr val="FF7C80"/>
                </a:solidFill>
                <a:latin typeface="Amatic SC"/>
                <a:ea typeface="Amatic SC"/>
                <a:cs typeface="Amatic SC"/>
                <a:sym typeface="Amatic SC"/>
              </a:endParaRPr>
            </a:p>
          </p:txBody>
        </p:sp>
        <p:sp>
          <p:nvSpPr>
            <p:cNvPr id="345" name="Google Shape;345;p31"/>
            <p:cNvSpPr txBox="1"/>
            <p:nvPr/>
          </p:nvSpPr>
          <p:spPr>
            <a:xfrm>
              <a:off x="297520" y="1898032"/>
              <a:ext cx="2858634" cy="2615700"/>
            </a:xfrm>
            <a:prstGeom prst="rect">
              <a:avLst/>
            </a:prstGeom>
            <a:noFill/>
            <a:ln>
              <a:noFill/>
            </a:ln>
          </p:spPr>
          <p:txBody>
            <a:bodyPr spcFirstLastPara="1" wrap="square" lIns="91425" tIns="91425" rIns="91425" bIns="91425" anchor="t" anchorCtr="0">
              <a:noAutofit/>
            </a:bodyPr>
            <a:lstStyle/>
            <a:p>
              <a:pPr marL="273050" lvl="0" indent="-171450">
                <a:buFont typeface="Courier New" panose="02070309020205020404" pitchFamily="49" charset="0"/>
                <a:buChar char="o"/>
              </a:pPr>
              <a:r>
                <a:rPr lang="en-CA" dirty="0">
                  <a:latin typeface="Nunito" pitchFamily="2" charset="77"/>
                </a:rPr>
                <a:t>Deciphering and learning to see potential weight bias in ourselves.</a:t>
              </a:r>
            </a:p>
            <a:p>
              <a:pPr marL="101600" lvl="0"/>
              <a:endParaRPr lang="en-CA" dirty="0">
                <a:latin typeface="Nunito" pitchFamily="2" charset="77"/>
              </a:endParaRPr>
            </a:p>
            <a:p>
              <a:pPr marL="273050" lvl="0" indent="-171450">
                <a:buFont typeface="Courier New" panose="02070309020205020404" pitchFamily="49" charset="0"/>
                <a:buChar char="o"/>
              </a:pPr>
              <a:r>
                <a:rPr lang="en-CA" dirty="0">
                  <a:latin typeface="Nunito" pitchFamily="2" charset="77"/>
                </a:rPr>
                <a:t>Recognizing the words and activities that accentuate or promote diet culture.</a:t>
              </a:r>
            </a:p>
          </p:txBody>
        </p:sp>
      </p:grpSp>
      <p:grpSp>
        <p:nvGrpSpPr>
          <p:cNvPr id="346" name="Google Shape;346;p31"/>
          <p:cNvGrpSpPr/>
          <p:nvPr/>
        </p:nvGrpSpPr>
        <p:grpSpPr>
          <a:xfrm>
            <a:off x="2761204" y="1600632"/>
            <a:ext cx="2615866" cy="2859267"/>
            <a:chOff x="2944204" y="1189775"/>
            <a:chExt cx="3173081" cy="3323956"/>
          </a:xfrm>
        </p:grpSpPr>
        <p:sp>
          <p:nvSpPr>
            <p:cNvPr id="347" name="Google Shape;347;p31"/>
            <p:cNvSpPr/>
            <p:nvPr/>
          </p:nvSpPr>
          <p:spPr>
            <a:xfrm>
              <a:off x="2944204" y="1189775"/>
              <a:ext cx="3173081" cy="669000"/>
            </a:xfrm>
            <a:prstGeom prst="chevron">
              <a:avLst>
                <a:gd name="adj"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69C2FF"/>
                  </a:solidFill>
                  <a:latin typeface="Amatic SC"/>
                  <a:ea typeface="Amatic SC"/>
                  <a:cs typeface="Amatic SC"/>
                  <a:sym typeface="Amatic SC"/>
                </a:rPr>
                <a:t>MODULE 2: Reject it! </a:t>
              </a:r>
              <a:endParaRPr sz="2400" b="1" dirty="0">
                <a:solidFill>
                  <a:srgbClr val="69C2FF"/>
                </a:solidFill>
                <a:latin typeface="Amatic SC"/>
                <a:ea typeface="Amatic SC"/>
                <a:cs typeface="Amatic SC"/>
                <a:sym typeface="Amatic SC"/>
              </a:endParaRPr>
            </a:p>
          </p:txBody>
        </p:sp>
        <p:sp>
          <p:nvSpPr>
            <p:cNvPr id="348" name="Google Shape;348;p31"/>
            <p:cNvSpPr txBox="1"/>
            <p:nvPr/>
          </p:nvSpPr>
          <p:spPr>
            <a:xfrm>
              <a:off x="3180868" y="1898032"/>
              <a:ext cx="2832372" cy="2615699"/>
            </a:xfrm>
            <a:prstGeom prst="rect">
              <a:avLst/>
            </a:prstGeom>
            <a:noFill/>
            <a:ln>
              <a:noFill/>
            </a:ln>
          </p:spPr>
          <p:txBody>
            <a:bodyPr spcFirstLastPara="1" wrap="square" lIns="91425" tIns="91425" rIns="91425" bIns="91425" anchor="t" anchorCtr="0">
              <a:noAutofit/>
            </a:bodyPr>
            <a:lstStyle/>
            <a:p>
              <a:pPr marL="273050" lvl="0" indent="-171450">
                <a:buFont typeface="Courier New" panose="02070309020205020404" pitchFamily="49" charset="0"/>
                <a:buChar char="o"/>
              </a:pPr>
              <a:r>
                <a:rPr lang="en-CA" dirty="0">
                  <a:latin typeface="Nunito" pitchFamily="2" charset="77"/>
                </a:rPr>
                <a:t>Learning how to reject diet culture and pass on these strategies to our students. </a:t>
              </a:r>
            </a:p>
            <a:p>
              <a:pPr marL="101600" lvl="0"/>
              <a:endParaRPr lang="en-CA" dirty="0">
                <a:latin typeface="Nunito" pitchFamily="2" charset="77"/>
              </a:endParaRPr>
            </a:p>
            <a:p>
              <a:pPr marL="273050" lvl="0" indent="-171450">
                <a:buFont typeface="Courier New" panose="02070309020205020404" pitchFamily="49" charset="0"/>
                <a:buChar char="o"/>
              </a:pPr>
              <a:r>
                <a:rPr lang="en-CA" dirty="0">
                  <a:latin typeface="Nunito" pitchFamily="2" charset="77"/>
                </a:rPr>
                <a:t>Learning to suss out competent resources – what to look for and what to reject.</a:t>
              </a:r>
            </a:p>
          </p:txBody>
        </p:sp>
      </p:grpSp>
      <p:sp>
        <p:nvSpPr>
          <p:cNvPr id="14" name="Google Shape;738;p51">
            <a:extLst>
              <a:ext uri="{FF2B5EF4-FFF2-40B4-BE49-F238E27FC236}">
                <a16:creationId xmlns:a16="http://schemas.microsoft.com/office/drawing/2014/main" id="{E0F101AA-61BA-F04D-8BAE-E7F04E01E8E8}"/>
              </a:ext>
            </a:extLst>
          </p:cNvPr>
          <p:cNvSpPr/>
          <p:nvPr/>
        </p:nvSpPr>
        <p:spPr>
          <a:xfrm rot="595179">
            <a:off x="7878463" y="3731652"/>
            <a:ext cx="829468" cy="1111874"/>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a:extLst>
              <a:ext uri="{FF2B5EF4-FFF2-40B4-BE49-F238E27FC236}">
                <a16:creationId xmlns:a16="http://schemas.microsoft.com/office/drawing/2014/main" id="{E6E15971-EFD3-4386-9405-AE6684A36915}"/>
              </a:ext>
            </a:extLst>
          </p:cNvPr>
          <p:cNvSpPr/>
          <p:nvPr/>
        </p:nvSpPr>
        <p:spPr>
          <a:xfrm>
            <a:off x="719296" y="4287589"/>
            <a:ext cx="7371156" cy="261610"/>
          </a:xfrm>
          <a:prstGeom prst="rect">
            <a:avLst/>
          </a:prstGeom>
        </p:spPr>
        <p:txBody>
          <a:bodyPr wrap="square">
            <a:spAutoFit/>
          </a:bodyPr>
          <a:lstStyle/>
          <a:p>
            <a:r>
              <a:rPr lang="en-CA" sz="1050" dirty="0"/>
              <a:t>Each module includes a comprehensive reference list and a glossary of terms. </a:t>
            </a:r>
          </a:p>
        </p:txBody>
      </p:sp>
      <p:sp>
        <p:nvSpPr>
          <p:cNvPr id="2" name="Oval 1">
            <a:extLst>
              <a:ext uri="{FF2B5EF4-FFF2-40B4-BE49-F238E27FC236}">
                <a16:creationId xmlns:a16="http://schemas.microsoft.com/office/drawing/2014/main" id="{DB46C3C0-79F5-4080-8354-775C54F4A498}"/>
              </a:ext>
            </a:extLst>
          </p:cNvPr>
          <p:cNvSpPr/>
          <p:nvPr/>
        </p:nvSpPr>
        <p:spPr>
          <a:xfrm rot="20500021">
            <a:off x="673973" y="2788205"/>
            <a:ext cx="1729047" cy="1006203"/>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2">
                    <a:lumMod val="50000"/>
                  </a:schemeClr>
                </a:solidFill>
              </a:rPr>
              <a:t>Why?</a:t>
            </a:r>
          </a:p>
          <a:p>
            <a:pPr algn="ctr"/>
            <a:r>
              <a:rPr lang="en-CA" sz="2000" b="1" dirty="0">
                <a:solidFill>
                  <a:schemeClr val="bg2">
                    <a:lumMod val="50000"/>
                  </a:schemeClr>
                </a:solidFill>
              </a:rPr>
              <a:t>Who?</a:t>
            </a:r>
            <a:endParaRPr lang="en-CA" b="1" dirty="0">
              <a:solidFill>
                <a:schemeClr val="bg2">
                  <a:lumMod val="50000"/>
                </a:schemeClr>
              </a:solidFill>
            </a:endParaRPr>
          </a:p>
        </p:txBody>
      </p:sp>
      <p:sp>
        <p:nvSpPr>
          <p:cNvPr id="16" name="Oval 15">
            <a:extLst>
              <a:ext uri="{FF2B5EF4-FFF2-40B4-BE49-F238E27FC236}">
                <a16:creationId xmlns:a16="http://schemas.microsoft.com/office/drawing/2014/main" id="{C2AB242B-2FB5-4FA9-A39C-7571B712A43B}"/>
              </a:ext>
            </a:extLst>
          </p:cNvPr>
          <p:cNvSpPr/>
          <p:nvPr/>
        </p:nvSpPr>
        <p:spPr>
          <a:xfrm rot="20500021">
            <a:off x="3389573" y="2688087"/>
            <a:ext cx="1729047" cy="100620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2">
                    <a:lumMod val="50000"/>
                  </a:schemeClr>
                </a:solidFill>
              </a:rPr>
              <a:t>How?</a:t>
            </a:r>
          </a:p>
          <a:p>
            <a:pPr algn="ctr"/>
            <a:r>
              <a:rPr lang="en-CA" sz="2000" b="1" dirty="0">
                <a:solidFill>
                  <a:schemeClr val="bg2">
                    <a:lumMod val="50000"/>
                  </a:schemeClr>
                </a:solidFill>
              </a:rPr>
              <a:t>What?</a:t>
            </a:r>
          </a:p>
        </p:txBody>
      </p:sp>
      <p:sp>
        <p:nvSpPr>
          <p:cNvPr id="17" name="Oval 16">
            <a:extLst>
              <a:ext uri="{FF2B5EF4-FFF2-40B4-BE49-F238E27FC236}">
                <a16:creationId xmlns:a16="http://schemas.microsoft.com/office/drawing/2014/main" id="{A3A8821D-5B62-4AA8-B242-5653E6FA1394}"/>
              </a:ext>
            </a:extLst>
          </p:cNvPr>
          <p:cNvSpPr/>
          <p:nvPr/>
        </p:nvSpPr>
        <p:spPr>
          <a:xfrm rot="20500021">
            <a:off x="5825684" y="2770492"/>
            <a:ext cx="1729047" cy="1006203"/>
          </a:xfrm>
          <a:prstGeom prst="ellipse">
            <a:avLst/>
          </a:prstGeom>
          <a:solidFill>
            <a:srgbClr val="29AFA2"/>
          </a:solidFill>
          <a:ln>
            <a:solidFill>
              <a:srgbClr val="29A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2">
                    <a:lumMod val="50000"/>
                  </a:schemeClr>
                </a:solidFill>
              </a:rPr>
              <a:t>Where?</a:t>
            </a:r>
          </a:p>
        </p:txBody>
      </p:sp>
    </p:spTree>
    <p:extLst>
      <p:ext uri="{BB962C8B-B14F-4D97-AF65-F5344CB8AC3E}">
        <p14:creationId xmlns:p14="http://schemas.microsoft.com/office/powerpoint/2010/main" val="335513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76D9-82EE-4143-8E90-54895AD57CF6}"/>
              </a:ext>
            </a:extLst>
          </p:cNvPr>
          <p:cNvSpPr>
            <a:spLocks noGrp="1"/>
          </p:cNvSpPr>
          <p:nvPr>
            <p:ph type="title"/>
          </p:nvPr>
        </p:nvSpPr>
        <p:spPr/>
        <p:txBody>
          <a:bodyPr/>
          <a:lstStyle/>
          <a:p>
            <a:r>
              <a:rPr lang="en-CA" dirty="0"/>
              <a:t>Using the Guide</a:t>
            </a:r>
          </a:p>
        </p:txBody>
      </p:sp>
      <p:sp>
        <p:nvSpPr>
          <p:cNvPr id="3" name="Slide Number Placeholder 2">
            <a:extLst>
              <a:ext uri="{FF2B5EF4-FFF2-40B4-BE49-F238E27FC236}">
                <a16:creationId xmlns:a16="http://schemas.microsoft.com/office/drawing/2014/main" id="{B09116D3-5EB5-4812-AC07-3456E5ED4F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pic>
        <p:nvPicPr>
          <p:cNvPr id="4" name="Picture 3">
            <a:extLst>
              <a:ext uri="{FF2B5EF4-FFF2-40B4-BE49-F238E27FC236}">
                <a16:creationId xmlns:a16="http://schemas.microsoft.com/office/drawing/2014/main" id="{6DAAB19C-B4B3-4DDE-825B-B31AF2B8EA98}"/>
              </a:ext>
            </a:extLst>
          </p:cNvPr>
          <p:cNvPicPr>
            <a:picLocks noChangeAspect="1"/>
          </p:cNvPicPr>
          <p:nvPr/>
        </p:nvPicPr>
        <p:blipFill rotWithShape="1">
          <a:blip r:embed="rId3"/>
          <a:srcRect l="21913" t="20995" r="9420" b="15362"/>
          <a:stretch/>
        </p:blipFill>
        <p:spPr>
          <a:xfrm>
            <a:off x="727259" y="1374737"/>
            <a:ext cx="1722710" cy="1006553"/>
          </a:xfrm>
          <a:prstGeom prst="rect">
            <a:avLst/>
          </a:prstGeom>
          <a:ln>
            <a:solidFill>
              <a:schemeClr val="tx1"/>
            </a:solidFill>
          </a:ln>
        </p:spPr>
      </p:pic>
      <p:sp>
        <p:nvSpPr>
          <p:cNvPr id="6" name="Rectangle 5">
            <a:extLst>
              <a:ext uri="{FF2B5EF4-FFF2-40B4-BE49-F238E27FC236}">
                <a16:creationId xmlns:a16="http://schemas.microsoft.com/office/drawing/2014/main" id="{93C11782-B398-48F8-8026-D7BF5DF440B1}"/>
              </a:ext>
            </a:extLst>
          </p:cNvPr>
          <p:cNvSpPr/>
          <p:nvPr/>
        </p:nvSpPr>
        <p:spPr>
          <a:xfrm>
            <a:off x="608358" y="2381290"/>
            <a:ext cx="1856547" cy="415498"/>
          </a:xfrm>
          <a:prstGeom prst="rect">
            <a:avLst/>
          </a:prstGeom>
        </p:spPr>
        <p:txBody>
          <a:bodyPr wrap="square">
            <a:spAutoFit/>
          </a:bodyPr>
          <a:lstStyle/>
          <a:p>
            <a:pPr marL="88900" indent="0">
              <a:buNone/>
            </a:pPr>
            <a:r>
              <a:rPr lang="en-CA" sz="1050" dirty="0"/>
              <a:t>Each module includes one or more </a:t>
            </a:r>
            <a:r>
              <a:rPr lang="en-CA" sz="1050" b="1" dirty="0"/>
              <a:t>learning goals</a:t>
            </a:r>
            <a:r>
              <a:rPr lang="en-CA" sz="1050" dirty="0"/>
              <a:t>.</a:t>
            </a:r>
          </a:p>
        </p:txBody>
      </p:sp>
      <p:pic>
        <p:nvPicPr>
          <p:cNvPr id="7" name="Picture 6">
            <a:extLst>
              <a:ext uri="{FF2B5EF4-FFF2-40B4-BE49-F238E27FC236}">
                <a16:creationId xmlns:a16="http://schemas.microsoft.com/office/drawing/2014/main" id="{DF57982C-B899-4CE3-A509-CECD894E8346}"/>
              </a:ext>
            </a:extLst>
          </p:cNvPr>
          <p:cNvPicPr>
            <a:picLocks noChangeAspect="1"/>
          </p:cNvPicPr>
          <p:nvPr/>
        </p:nvPicPr>
        <p:blipFill rotWithShape="1">
          <a:blip r:embed="rId4"/>
          <a:srcRect l="20048" t="22608" r="8882" b="15491"/>
          <a:stretch/>
        </p:blipFill>
        <p:spPr>
          <a:xfrm>
            <a:off x="2708532" y="1374737"/>
            <a:ext cx="1622740" cy="1030533"/>
          </a:xfrm>
          <a:prstGeom prst="rect">
            <a:avLst/>
          </a:prstGeom>
          <a:ln>
            <a:solidFill>
              <a:schemeClr val="tx1"/>
            </a:solidFill>
          </a:ln>
        </p:spPr>
      </p:pic>
      <p:sp>
        <p:nvSpPr>
          <p:cNvPr id="8" name="Rectangle 7">
            <a:extLst>
              <a:ext uri="{FF2B5EF4-FFF2-40B4-BE49-F238E27FC236}">
                <a16:creationId xmlns:a16="http://schemas.microsoft.com/office/drawing/2014/main" id="{D021161B-DA8F-49C0-BC3A-C4DDCF55BA00}"/>
              </a:ext>
            </a:extLst>
          </p:cNvPr>
          <p:cNvSpPr/>
          <p:nvPr/>
        </p:nvSpPr>
        <p:spPr>
          <a:xfrm>
            <a:off x="2633255" y="2414043"/>
            <a:ext cx="1797097" cy="400110"/>
          </a:xfrm>
          <a:prstGeom prst="rect">
            <a:avLst/>
          </a:prstGeom>
        </p:spPr>
        <p:txBody>
          <a:bodyPr wrap="square">
            <a:spAutoFit/>
          </a:bodyPr>
          <a:lstStyle/>
          <a:p>
            <a:pPr marL="88900" indent="0">
              <a:buNone/>
            </a:pPr>
            <a:r>
              <a:rPr lang="en-CA" sz="1000" b="1" dirty="0"/>
              <a:t>What We Know </a:t>
            </a:r>
            <a:r>
              <a:rPr lang="en-CA" sz="1000" dirty="0"/>
              <a:t>about the topic is presented.</a:t>
            </a:r>
          </a:p>
        </p:txBody>
      </p:sp>
      <p:pic>
        <p:nvPicPr>
          <p:cNvPr id="9" name="Picture 8">
            <a:extLst>
              <a:ext uri="{FF2B5EF4-FFF2-40B4-BE49-F238E27FC236}">
                <a16:creationId xmlns:a16="http://schemas.microsoft.com/office/drawing/2014/main" id="{294AD424-D5CE-4FF3-BBF2-942C4ABACBBB}"/>
              </a:ext>
            </a:extLst>
          </p:cNvPr>
          <p:cNvPicPr>
            <a:picLocks noChangeAspect="1"/>
          </p:cNvPicPr>
          <p:nvPr/>
        </p:nvPicPr>
        <p:blipFill rotWithShape="1">
          <a:blip r:embed="rId5"/>
          <a:srcRect l="19927" t="20996" r="8882" b="15491"/>
          <a:stretch/>
        </p:blipFill>
        <p:spPr>
          <a:xfrm>
            <a:off x="4613640" y="1368161"/>
            <a:ext cx="1646547" cy="1037109"/>
          </a:xfrm>
          <a:prstGeom prst="rect">
            <a:avLst/>
          </a:prstGeom>
          <a:ln>
            <a:solidFill>
              <a:schemeClr val="tx1"/>
            </a:solidFill>
          </a:ln>
        </p:spPr>
      </p:pic>
      <p:sp>
        <p:nvSpPr>
          <p:cNvPr id="10" name="Rectangle 9">
            <a:extLst>
              <a:ext uri="{FF2B5EF4-FFF2-40B4-BE49-F238E27FC236}">
                <a16:creationId xmlns:a16="http://schemas.microsoft.com/office/drawing/2014/main" id="{832C8A80-81CC-4332-85BD-14261BAAA703}"/>
              </a:ext>
            </a:extLst>
          </p:cNvPr>
          <p:cNvSpPr/>
          <p:nvPr/>
        </p:nvSpPr>
        <p:spPr>
          <a:xfrm>
            <a:off x="4505628" y="2405270"/>
            <a:ext cx="1797097" cy="400110"/>
          </a:xfrm>
          <a:prstGeom prst="rect">
            <a:avLst/>
          </a:prstGeom>
        </p:spPr>
        <p:txBody>
          <a:bodyPr wrap="square">
            <a:spAutoFit/>
          </a:bodyPr>
          <a:lstStyle/>
          <a:p>
            <a:pPr marL="88900" indent="0">
              <a:buNone/>
            </a:pPr>
            <a:r>
              <a:rPr lang="en-CA" sz="1000" b="1" dirty="0"/>
              <a:t>Activities for Further Learning </a:t>
            </a:r>
            <a:r>
              <a:rPr lang="en-CA" sz="1000" dirty="0"/>
              <a:t>are suggested.</a:t>
            </a:r>
          </a:p>
        </p:txBody>
      </p:sp>
      <p:pic>
        <p:nvPicPr>
          <p:cNvPr id="11" name="Picture 10">
            <a:extLst>
              <a:ext uri="{FF2B5EF4-FFF2-40B4-BE49-F238E27FC236}">
                <a16:creationId xmlns:a16="http://schemas.microsoft.com/office/drawing/2014/main" id="{8A6A68CF-9768-403B-9ECD-13A9C2A4391F}"/>
              </a:ext>
            </a:extLst>
          </p:cNvPr>
          <p:cNvPicPr>
            <a:picLocks noChangeAspect="1"/>
          </p:cNvPicPr>
          <p:nvPr/>
        </p:nvPicPr>
        <p:blipFill rotWithShape="1">
          <a:blip r:embed="rId6"/>
          <a:srcRect l="19927" t="22416" r="9421" b="14976"/>
          <a:stretch/>
        </p:blipFill>
        <p:spPr>
          <a:xfrm>
            <a:off x="727259" y="2869924"/>
            <a:ext cx="1738293" cy="962747"/>
          </a:xfrm>
          <a:prstGeom prst="rect">
            <a:avLst/>
          </a:prstGeom>
          <a:ln>
            <a:solidFill>
              <a:schemeClr val="tx1"/>
            </a:solidFill>
          </a:ln>
        </p:spPr>
      </p:pic>
      <p:sp>
        <p:nvSpPr>
          <p:cNvPr id="13" name="Rectangle 12">
            <a:extLst>
              <a:ext uri="{FF2B5EF4-FFF2-40B4-BE49-F238E27FC236}">
                <a16:creationId xmlns:a16="http://schemas.microsoft.com/office/drawing/2014/main" id="{352088D7-B954-4FC9-8B2C-EC855C495ED2}"/>
              </a:ext>
            </a:extLst>
          </p:cNvPr>
          <p:cNvSpPr/>
          <p:nvPr/>
        </p:nvSpPr>
        <p:spPr>
          <a:xfrm>
            <a:off x="608357" y="3848148"/>
            <a:ext cx="1856547" cy="738664"/>
          </a:xfrm>
          <a:prstGeom prst="rect">
            <a:avLst/>
          </a:prstGeom>
        </p:spPr>
        <p:txBody>
          <a:bodyPr wrap="square">
            <a:spAutoFit/>
          </a:bodyPr>
          <a:lstStyle/>
          <a:p>
            <a:pPr marL="88900" indent="0">
              <a:buNone/>
            </a:pPr>
            <a:r>
              <a:rPr lang="en-CA" sz="1050" b="1" dirty="0"/>
              <a:t>Key concepts or terms are redefined</a:t>
            </a:r>
            <a:r>
              <a:rPr lang="en-CA" sz="1050" dirty="0"/>
              <a:t> with CAN and CAUTION information for classroom use.</a:t>
            </a:r>
          </a:p>
        </p:txBody>
      </p:sp>
      <p:pic>
        <p:nvPicPr>
          <p:cNvPr id="14" name="Picture 13">
            <a:extLst>
              <a:ext uri="{FF2B5EF4-FFF2-40B4-BE49-F238E27FC236}">
                <a16:creationId xmlns:a16="http://schemas.microsoft.com/office/drawing/2014/main" id="{14491540-2AA7-4B83-98BF-64FC6616475B}"/>
              </a:ext>
            </a:extLst>
          </p:cNvPr>
          <p:cNvPicPr>
            <a:picLocks noChangeAspect="1"/>
          </p:cNvPicPr>
          <p:nvPr/>
        </p:nvPicPr>
        <p:blipFill rotWithShape="1">
          <a:blip r:embed="rId7"/>
          <a:srcRect l="19927" t="20995" r="8696" b="14782"/>
          <a:stretch/>
        </p:blipFill>
        <p:spPr>
          <a:xfrm>
            <a:off x="4613640" y="2869924"/>
            <a:ext cx="1712008" cy="962747"/>
          </a:xfrm>
          <a:prstGeom prst="rect">
            <a:avLst/>
          </a:prstGeom>
          <a:ln>
            <a:solidFill>
              <a:schemeClr val="tx1"/>
            </a:solidFill>
          </a:ln>
        </p:spPr>
      </p:pic>
      <p:sp>
        <p:nvSpPr>
          <p:cNvPr id="15" name="Rectangle 14">
            <a:extLst>
              <a:ext uri="{FF2B5EF4-FFF2-40B4-BE49-F238E27FC236}">
                <a16:creationId xmlns:a16="http://schemas.microsoft.com/office/drawing/2014/main" id="{C8177B70-71D0-454C-80F3-D8A5C39789F9}"/>
              </a:ext>
            </a:extLst>
          </p:cNvPr>
          <p:cNvSpPr/>
          <p:nvPr/>
        </p:nvSpPr>
        <p:spPr>
          <a:xfrm>
            <a:off x="4475902" y="3902054"/>
            <a:ext cx="1856547" cy="415498"/>
          </a:xfrm>
          <a:prstGeom prst="rect">
            <a:avLst/>
          </a:prstGeom>
        </p:spPr>
        <p:txBody>
          <a:bodyPr wrap="square">
            <a:spAutoFit/>
          </a:bodyPr>
          <a:lstStyle/>
          <a:p>
            <a:pPr marL="88900" indent="0">
              <a:buNone/>
            </a:pPr>
            <a:r>
              <a:rPr lang="en-CA" sz="1050" dirty="0"/>
              <a:t>EACH Module is </a:t>
            </a:r>
            <a:r>
              <a:rPr lang="en-CA" sz="1050" b="1" dirty="0"/>
              <a:t>colour coded.</a:t>
            </a:r>
          </a:p>
        </p:txBody>
      </p:sp>
      <p:pic>
        <p:nvPicPr>
          <p:cNvPr id="16" name="Picture 15">
            <a:extLst>
              <a:ext uri="{FF2B5EF4-FFF2-40B4-BE49-F238E27FC236}">
                <a16:creationId xmlns:a16="http://schemas.microsoft.com/office/drawing/2014/main" id="{4556CAA3-2BE5-4657-B776-EC79560FBB5E}"/>
              </a:ext>
            </a:extLst>
          </p:cNvPr>
          <p:cNvPicPr>
            <a:picLocks noChangeAspect="1"/>
          </p:cNvPicPr>
          <p:nvPr/>
        </p:nvPicPr>
        <p:blipFill rotWithShape="1">
          <a:blip r:embed="rId8"/>
          <a:srcRect l="20652" t="20995" r="9178" b="14976"/>
          <a:stretch/>
        </p:blipFill>
        <p:spPr>
          <a:xfrm>
            <a:off x="2692059" y="2878372"/>
            <a:ext cx="1663019" cy="969776"/>
          </a:xfrm>
          <a:prstGeom prst="rect">
            <a:avLst/>
          </a:prstGeom>
          <a:ln>
            <a:solidFill>
              <a:schemeClr val="tx1"/>
            </a:solidFill>
          </a:ln>
        </p:spPr>
      </p:pic>
      <p:sp>
        <p:nvSpPr>
          <p:cNvPr id="17" name="Rectangle 16">
            <a:extLst>
              <a:ext uri="{FF2B5EF4-FFF2-40B4-BE49-F238E27FC236}">
                <a16:creationId xmlns:a16="http://schemas.microsoft.com/office/drawing/2014/main" id="{9EBF2C6C-D12F-47F8-A946-09DA09DD3471}"/>
              </a:ext>
            </a:extLst>
          </p:cNvPr>
          <p:cNvSpPr/>
          <p:nvPr/>
        </p:nvSpPr>
        <p:spPr>
          <a:xfrm>
            <a:off x="2557981" y="3902054"/>
            <a:ext cx="1797097" cy="553998"/>
          </a:xfrm>
          <a:prstGeom prst="rect">
            <a:avLst/>
          </a:prstGeom>
        </p:spPr>
        <p:txBody>
          <a:bodyPr wrap="square">
            <a:spAutoFit/>
          </a:bodyPr>
          <a:lstStyle/>
          <a:p>
            <a:pPr marL="88900" indent="0">
              <a:buNone/>
            </a:pPr>
            <a:r>
              <a:rPr lang="en-CA" sz="1000" b="1" dirty="0"/>
              <a:t>Adult Activity Ideas </a:t>
            </a:r>
            <a:r>
              <a:rPr lang="en-CA" sz="1000" dirty="0"/>
              <a:t>are offered for possible peer/colleague mentoring.</a:t>
            </a:r>
          </a:p>
        </p:txBody>
      </p:sp>
      <p:pic>
        <p:nvPicPr>
          <p:cNvPr id="5" name="Picture 4">
            <a:extLst>
              <a:ext uri="{FF2B5EF4-FFF2-40B4-BE49-F238E27FC236}">
                <a16:creationId xmlns:a16="http://schemas.microsoft.com/office/drawing/2014/main" id="{39F7D4D7-11C9-4C42-B8B0-8DED6F193863}"/>
              </a:ext>
            </a:extLst>
          </p:cNvPr>
          <p:cNvPicPr>
            <a:picLocks noChangeAspect="1"/>
          </p:cNvPicPr>
          <p:nvPr/>
        </p:nvPicPr>
        <p:blipFill>
          <a:blip r:embed="rId9"/>
          <a:stretch>
            <a:fillRect/>
          </a:stretch>
        </p:blipFill>
        <p:spPr>
          <a:xfrm>
            <a:off x="7931894" y="3616972"/>
            <a:ext cx="944962" cy="1201016"/>
          </a:xfrm>
          <a:prstGeom prst="rect">
            <a:avLst/>
          </a:prstGeom>
        </p:spPr>
      </p:pic>
    </p:spTree>
    <p:extLst>
      <p:ext uri="{BB962C8B-B14F-4D97-AF65-F5344CB8AC3E}">
        <p14:creationId xmlns:p14="http://schemas.microsoft.com/office/powerpoint/2010/main" val="73831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7D6A45-5563-DD4B-886F-FC0B7FEB5E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Google Shape;233;p21">
            <a:extLst>
              <a:ext uri="{FF2B5EF4-FFF2-40B4-BE49-F238E27FC236}">
                <a16:creationId xmlns:a16="http://schemas.microsoft.com/office/drawing/2014/main" id="{D84AF1FA-8EF5-CB46-AB6E-6F05E24A16CA}"/>
              </a:ext>
            </a:extLst>
          </p:cNvPr>
          <p:cNvSpPr txBox="1">
            <a:spLocks/>
          </p:cNvSpPr>
          <p:nvPr/>
        </p:nvSpPr>
        <p:spPr>
          <a:xfrm>
            <a:off x="782941" y="1122441"/>
            <a:ext cx="3261300" cy="10062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r>
              <a:rPr lang="en-CA" sz="6000" dirty="0"/>
              <a:t>Module 1: Recognize it!</a:t>
            </a:r>
          </a:p>
        </p:txBody>
      </p:sp>
      <p:sp>
        <p:nvSpPr>
          <p:cNvPr id="4" name="Google Shape;234;p21">
            <a:extLst>
              <a:ext uri="{FF2B5EF4-FFF2-40B4-BE49-F238E27FC236}">
                <a16:creationId xmlns:a16="http://schemas.microsoft.com/office/drawing/2014/main" id="{7C246449-08C7-3B49-A44D-EE6786BE0A55}"/>
              </a:ext>
            </a:extLst>
          </p:cNvPr>
          <p:cNvSpPr txBox="1">
            <a:spLocks/>
          </p:cNvSpPr>
          <p:nvPr/>
        </p:nvSpPr>
        <p:spPr>
          <a:xfrm>
            <a:off x="368442" y="2128640"/>
            <a:ext cx="3891516" cy="25647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pPr marL="88900" indent="0">
              <a:buNone/>
            </a:pPr>
            <a:r>
              <a:rPr lang="en-CA" sz="1600" b="1" dirty="0"/>
              <a:t>Deciphering and learning to see potential weight bias in ourselves.</a:t>
            </a:r>
            <a:endParaRPr lang="en-CA" sz="1600" dirty="0"/>
          </a:p>
          <a:p>
            <a:pPr marL="88900" indent="0">
              <a:buNone/>
            </a:pPr>
            <a:endParaRPr lang="en-CA" sz="1600" dirty="0"/>
          </a:p>
          <a:p>
            <a:pPr marL="88900" indent="0">
              <a:buNone/>
            </a:pPr>
            <a:r>
              <a:rPr lang="en-CA" sz="1600" b="1" dirty="0"/>
              <a:t>Learning Goal: Educators will recognize weight bias within themselves</a:t>
            </a:r>
            <a:r>
              <a:rPr lang="en-CA" sz="1600" dirty="0"/>
              <a:t> so they can better understand the influence of our society’s dominant attitudes on multiple audiences. As adults we are not immune to the influence of our family, peers, and popular media. </a:t>
            </a:r>
          </a:p>
        </p:txBody>
      </p:sp>
      <p:sp>
        <p:nvSpPr>
          <p:cNvPr id="5" name="Google Shape;777;p51">
            <a:extLst>
              <a:ext uri="{FF2B5EF4-FFF2-40B4-BE49-F238E27FC236}">
                <a16:creationId xmlns:a16="http://schemas.microsoft.com/office/drawing/2014/main" id="{0021BA93-91A2-C44A-B1A0-8825A63CD02E}"/>
              </a:ext>
            </a:extLst>
          </p:cNvPr>
          <p:cNvSpPr/>
          <p:nvPr/>
        </p:nvSpPr>
        <p:spPr>
          <a:xfrm>
            <a:off x="5737585" y="1625541"/>
            <a:ext cx="1811531" cy="2063957"/>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477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F520-367C-E049-839E-F36A83E15B86}"/>
              </a:ext>
            </a:extLst>
          </p:cNvPr>
          <p:cNvSpPr>
            <a:spLocks noGrp="1"/>
          </p:cNvSpPr>
          <p:nvPr>
            <p:ph type="title"/>
          </p:nvPr>
        </p:nvSpPr>
        <p:spPr/>
        <p:txBody>
          <a:bodyPr/>
          <a:lstStyle/>
          <a:p>
            <a:r>
              <a:rPr lang="en-US" dirty="0"/>
              <a:t>What We Know…</a:t>
            </a:r>
          </a:p>
        </p:txBody>
      </p:sp>
      <p:sp>
        <p:nvSpPr>
          <p:cNvPr id="3" name="Text Placeholder 2">
            <a:extLst>
              <a:ext uri="{FF2B5EF4-FFF2-40B4-BE49-F238E27FC236}">
                <a16:creationId xmlns:a16="http://schemas.microsoft.com/office/drawing/2014/main" id="{ABEF8559-F27D-FD4B-9F6E-529E62E9307D}"/>
              </a:ext>
            </a:extLst>
          </p:cNvPr>
          <p:cNvSpPr>
            <a:spLocks noGrp="1"/>
          </p:cNvSpPr>
          <p:nvPr>
            <p:ph type="body" idx="1"/>
          </p:nvPr>
        </p:nvSpPr>
        <p:spPr>
          <a:xfrm>
            <a:off x="794769" y="1346862"/>
            <a:ext cx="7296607" cy="2840400"/>
          </a:xfrm>
        </p:spPr>
        <p:txBody>
          <a:bodyPr/>
          <a:lstStyle/>
          <a:p>
            <a:pPr marL="88900" indent="0">
              <a:buNone/>
            </a:pPr>
            <a:r>
              <a:rPr lang="en-US" sz="1800" b="1" dirty="0"/>
              <a:t>Weight bias </a:t>
            </a:r>
            <a:r>
              <a:rPr lang="en-US" sz="1800" dirty="0"/>
              <a:t>refers to negative attitudes towards, and beliefs about, others because of their weight. </a:t>
            </a:r>
          </a:p>
          <a:p>
            <a:pPr marL="88900" indent="0">
              <a:buNone/>
            </a:pPr>
            <a:endParaRPr lang="en-US" sz="1800" dirty="0"/>
          </a:p>
          <a:p>
            <a:pPr>
              <a:buFont typeface="Wingdings" pitchFamily="2" charset="2"/>
              <a:buChar char="v"/>
            </a:pPr>
            <a:r>
              <a:rPr lang="en-US" sz="1800" dirty="0"/>
              <a:t>To fully engage in supporting a new approach to nutrition education it may be necessary to consider unconscious and implicit bias to a variety of societal beliefs about lean bodies.</a:t>
            </a:r>
          </a:p>
          <a:p>
            <a:endParaRPr lang="en-US" sz="1800" dirty="0"/>
          </a:p>
          <a:p>
            <a:pPr>
              <a:buFont typeface="Wingdings" pitchFamily="2" charset="2"/>
              <a:buChar char="v"/>
            </a:pPr>
            <a:r>
              <a:rPr lang="en-US" sz="1800" dirty="0"/>
              <a:t>The idea that thinner bodies are more disciplined, healthier, and more worthy of attention is a common bias. </a:t>
            </a:r>
          </a:p>
          <a:p>
            <a:endParaRPr lang="en-US" dirty="0"/>
          </a:p>
          <a:p>
            <a:endParaRPr lang="en-US" dirty="0"/>
          </a:p>
        </p:txBody>
      </p:sp>
      <p:sp>
        <p:nvSpPr>
          <p:cNvPr id="4" name="Slide Number Placeholder 3">
            <a:extLst>
              <a:ext uri="{FF2B5EF4-FFF2-40B4-BE49-F238E27FC236}">
                <a16:creationId xmlns:a16="http://schemas.microsoft.com/office/drawing/2014/main" id="{0D17C0C9-3D7B-EA4F-916F-42576D9FB1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1037975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7328-5620-0B43-A0E1-534691CAE281}"/>
              </a:ext>
            </a:extLst>
          </p:cNvPr>
          <p:cNvSpPr>
            <a:spLocks noGrp="1"/>
          </p:cNvSpPr>
          <p:nvPr>
            <p:ph type="title"/>
          </p:nvPr>
        </p:nvSpPr>
        <p:spPr/>
        <p:txBody>
          <a:bodyPr/>
          <a:lstStyle/>
          <a:p>
            <a:r>
              <a:rPr lang="en-US" dirty="0"/>
              <a:t>Self-Assess Your Own Weight Bias</a:t>
            </a:r>
          </a:p>
        </p:txBody>
      </p:sp>
      <p:sp>
        <p:nvSpPr>
          <p:cNvPr id="3" name="Text Placeholder 2">
            <a:extLst>
              <a:ext uri="{FF2B5EF4-FFF2-40B4-BE49-F238E27FC236}">
                <a16:creationId xmlns:a16="http://schemas.microsoft.com/office/drawing/2014/main" id="{74A7044B-EB6D-C14F-8FE4-CC2714AF95C7}"/>
              </a:ext>
            </a:extLst>
          </p:cNvPr>
          <p:cNvSpPr>
            <a:spLocks noGrp="1"/>
          </p:cNvSpPr>
          <p:nvPr>
            <p:ph type="body" idx="1"/>
          </p:nvPr>
        </p:nvSpPr>
        <p:spPr>
          <a:xfrm>
            <a:off x="639936" y="1325596"/>
            <a:ext cx="7923771" cy="2840400"/>
          </a:xfrm>
        </p:spPr>
        <p:txBody>
          <a:bodyPr/>
          <a:lstStyle/>
          <a:p>
            <a:pPr marL="88900" indent="0">
              <a:buNone/>
            </a:pPr>
            <a:r>
              <a:rPr lang="en-US" sz="1600" dirty="0"/>
              <a:t>By </a:t>
            </a:r>
            <a:r>
              <a:rPr lang="en-US" sz="1600" b="1" dirty="0"/>
              <a:t>learning to recognize personal bias </a:t>
            </a:r>
            <a:r>
              <a:rPr lang="en-US" sz="1600" dirty="0"/>
              <a:t>we can engage in dialogue, and implement strategies to support safe, competent, and ethical teaching.</a:t>
            </a:r>
          </a:p>
          <a:p>
            <a:endParaRPr lang="en-US" sz="900" dirty="0"/>
          </a:p>
          <a:p>
            <a:pPr>
              <a:buFont typeface="Wingdings" pitchFamily="2" charset="2"/>
              <a:buChar char="v"/>
            </a:pPr>
            <a:r>
              <a:rPr lang="en-CA" sz="1600" dirty="0"/>
              <a:t>Psychologists at Harvard, the University of Virginia and the University of Washington created "Project Implicit" to develop Hidden Bias Tests—called Implicit Association Tests, or IATs, in the academic world—to measure unconscious bias.</a:t>
            </a:r>
          </a:p>
          <a:p>
            <a:pPr marL="88900" indent="0">
              <a:buNone/>
            </a:pPr>
            <a:endParaRPr lang="en-CA" sz="800" dirty="0"/>
          </a:p>
          <a:p>
            <a:pPr>
              <a:buFont typeface="Wingdings" pitchFamily="2" charset="2"/>
              <a:buChar char="v"/>
            </a:pPr>
            <a:r>
              <a:rPr lang="en-US" sz="1600" dirty="0"/>
              <a:t>Learn about your own implicit bias by trying </a:t>
            </a:r>
            <a:r>
              <a:rPr lang="en-US" sz="1600" dirty="0">
                <a:solidFill>
                  <a:srgbClr val="FF7C80"/>
                </a:solidFill>
                <a:hlinkClick r:id="rId2">
                  <a:extLst>
                    <a:ext uri="{A12FA001-AC4F-418D-AE19-62706E023703}">
                      <ahyp:hlinkClr xmlns:ahyp="http://schemas.microsoft.com/office/drawing/2018/hyperlinkcolor" val="tx"/>
                    </a:ext>
                  </a:extLst>
                </a:hlinkClick>
              </a:rPr>
              <a:t>Harvard’s Implicit Bias Test</a:t>
            </a:r>
            <a:r>
              <a:rPr lang="en-US" sz="1600" dirty="0">
                <a:solidFill>
                  <a:srgbClr val="FF7C80"/>
                </a:solidFill>
              </a:rPr>
              <a:t>.</a:t>
            </a:r>
            <a:r>
              <a:rPr lang="en-US" sz="1600" dirty="0"/>
              <a:t> You will need to click “I wish to proceed” to take the test. This test is part of Harvard’s ongoing research regarding implicit bias topics. Read more about the ongoing research </a:t>
            </a:r>
            <a:r>
              <a:rPr lang="en-US" sz="1600" dirty="0">
                <a:solidFill>
                  <a:srgbClr val="FF7C80"/>
                </a:solidFill>
                <a:hlinkClick r:id="rId3">
                  <a:extLst>
                    <a:ext uri="{A12FA001-AC4F-418D-AE19-62706E023703}">
                      <ahyp:hlinkClr xmlns:ahyp="http://schemas.microsoft.com/office/drawing/2018/hyperlinkcolor" val="tx"/>
                    </a:ext>
                  </a:extLst>
                </a:hlinkClick>
              </a:rPr>
              <a:t>here</a:t>
            </a:r>
            <a:r>
              <a:rPr lang="en-US" sz="1600" dirty="0"/>
              <a:t>. </a:t>
            </a:r>
          </a:p>
          <a:p>
            <a:pPr>
              <a:buFont typeface="Wingdings" pitchFamily="2" charset="2"/>
              <a:buChar char="v"/>
            </a:pPr>
            <a:endParaRPr lang="en-US" sz="900" dirty="0"/>
          </a:p>
          <a:p>
            <a:pPr>
              <a:buFont typeface="Wingdings" pitchFamily="2" charset="2"/>
              <a:buChar char="v"/>
            </a:pPr>
            <a:r>
              <a:rPr lang="en-US" sz="1600" dirty="0"/>
              <a:t>Consider </a:t>
            </a:r>
            <a:r>
              <a:rPr lang="en-US" sz="1600" dirty="0">
                <a:solidFill>
                  <a:srgbClr val="FF7C80"/>
                </a:solidFill>
              </a:rPr>
              <a:t>Assessing Your Size Attitude</a:t>
            </a:r>
            <a:r>
              <a:rPr lang="en-US" sz="1600" dirty="0"/>
              <a:t> developed by Susan Kano in Making Peace with Food (Kano, 1989).  </a:t>
            </a:r>
          </a:p>
          <a:p>
            <a:pPr>
              <a:buFont typeface="Wingdings" pitchFamily="2" charset="2"/>
              <a:buChar char="v"/>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B9B8119-EBE1-B84B-9C04-68114FE689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224204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1162185" y="772247"/>
            <a:ext cx="7195931" cy="4144617"/>
          </a:xfrm>
          <a:prstGeom prst="rect">
            <a:avLst/>
          </a:prstGeom>
        </p:spPr>
        <p:txBody>
          <a:bodyPr spcFirstLastPara="1" wrap="square" lIns="0" tIns="0" rIns="0" bIns="0" anchor="ctr" anchorCtr="0">
            <a:noAutofit/>
          </a:bodyPr>
          <a:lstStyle/>
          <a:p>
            <a:pPr lvl="0">
              <a:lnSpc>
                <a:spcPct val="100000"/>
              </a:lnSpc>
              <a:buClr>
                <a:srgbClr val="AEE25A"/>
              </a:buClr>
              <a:buSzPts val="2200"/>
            </a:pPr>
            <a:r>
              <a:rPr lang="en" sz="7200" cap="all" dirty="0"/>
              <a:t>Diet Culture:</a:t>
            </a:r>
            <a:br>
              <a:rPr lang="en" sz="7200" cap="all" dirty="0"/>
            </a:br>
            <a:r>
              <a:rPr lang="en" sz="5400" cap="small" dirty="0">
                <a:solidFill>
                  <a:srgbClr val="FF7C80"/>
                </a:solidFill>
              </a:rPr>
              <a:t>Recognize it! </a:t>
            </a:r>
            <a:br>
              <a:rPr lang="en" sz="5400" cap="small" dirty="0">
                <a:solidFill>
                  <a:srgbClr val="FF9999"/>
                </a:solidFill>
              </a:rPr>
            </a:br>
            <a:r>
              <a:rPr lang="en" sz="5400" cap="small" dirty="0">
                <a:solidFill>
                  <a:srgbClr val="69C2FF"/>
                </a:solidFill>
              </a:rPr>
              <a:t>Reject </a:t>
            </a:r>
            <a:r>
              <a:rPr lang="en-CA" sz="5400" cap="small" dirty="0">
                <a:solidFill>
                  <a:srgbClr val="69C2FF"/>
                </a:solidFill>
              </a:rPr>
              <a:t>it! </a:t>
            </a:r>
            <a:br>
              <a:rPr lang="en-CA" sz="5400" cap="small" dirty="0"/>
            </a:br>
            <a:r>
              <a:rPr lang="en-CA" sz="5400" cap="small" dirty="0">
                <a:solidFill>
                  <a:srgbClr val="29AFA2"/>
                </a:solidFill>
              </a:rPr>
              <a:t>Revise t</a:t>
            </a:r>
            <a:r>
              <a:rPr lang="en-CA" sz="5400" cap="small" dirty="0">
                <a:solidFill>
                  <a:schemeClr val="accent4"/>
                </a:solidFill>
              </a:rPr>
              <a:t>he</a:t>
            </a:r>
            <a:r>
              <a:rPr lang="en" sz="5400" cap="small" dirty="0">
                <a:solidFill>
                  <a:schemeClr val="accent4"/>
                </a:solidFill>
              </a:rPr>
              <a:t> </a:t>
            </a:r>
            <a:r>
              <a:rPr lang="en-CA" sz="5400" cap="small" dirty="0">
                <a:solidFill>
                  <a:schemeClr val="accent4"/>
                </a:solidFill>
              </a:rPr>
              <a:t>narrative!</a:t>
            </a:r>
            <a:endParaRPr sz="7200" cap="small" dirty="0">
              <a:solidFill>
                <a:schemeClr val="accent4"/>
              </a:solidFill>
            </a:endParaRPr>
          </a:p>
        </p:txBody>
      </p:sp>
      <p:sp>
        <p:nvSpPr>
          <p:cNvPr id="3" name="TextBox 2">
            <a:extLst>
              <a:ext uri="{FF2B5EF4-FFF2-40B4-BE49-F238E27FC236}">
                <a16:creationId xmlns:a16="http://schemas.microsoft.com/office/drawing/2014/main" id="{1358EA1E-8354-41F6-A2E2-96BD0C437847}"/>
              </a:ext>
            </a:extLst>
          </p:cNvPr>
          <p:cNvSpPr txBox="1"/>
          <p:nvPr/>
        </p:nvSpPr>
        <p:spPr>
          <a:xfrm>
            <a:off x="854765" y="142701"/>
            <a:ext cx="7991060" cy="523220"/>
          </a:xfrm>
          <a:prstGeom prst="rect">
            <a:avLst/>
          </a:prstGeom>
          <a:noFill/>
        </p:spPr>
        <p:txBody>
          <a:bodyPr wrap="square" rtlCol="0">
            <a:spAutoFit/>
          </a:bodyPr>
          <a:lstStyle/>
          <a:p>
            <a:pPr algn="ctr"/>
            <a:r>
              <a:rPr lang="en-CA" b="1" dirty="0">
                <a:solidFill>
                  <a:srgbClr val="2B3547"/>
                </a:solidFill>
                <a:latin typeface="Nunito"/>
                <a:sym typeface="Nunito"/>
              </a:rPr>
              <a:t>OFSHEEA Guidance Document </a:t>
            </a:r>
          </a:p>
          <a:p>
            <a:pPr algn="ctr"/>
            <a:r>
              <a:rPr lang="en-CA" b="1" dirty="0">
                <a:solidFill>
                  <a:srgbClr val="2B3547"/>
                </a:solidFill>
                <a:latin typeface="Nunito"/>
                <a:sym typeface="Nunito"/>
              </a:rPr>
              <a:t>Learning and Teaching About Body Acceptance, Weight Bias and Food Neutrality </a:t>
            </a:r>
            <a:endParaRPr lang="en-CA"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1D82-2A20-5D48-B996-9CF26B507CD6}"/>
              </a:ext>
            </a:extLst>
          </p:cNvPr>
          <p:cNvSpPr>
            <a:spLocks noGrp="1"/>
          </p:cNvSpPr>
          <p:nvPr>
            <p:ph type="title"/>
          </p:nvPr>
        </p:nvSpPr>
        <p:spPr/>
        <p:txBody>
          <a:bodyPr/>
          <a:lstStyle/>
          <a:p>
            <a:r>
              <a:rPr lang="en-US" dirty="0"/>
              <a:t>Putting Implicit Bias Into Context</a:t>
            </a:r>
          </a:p>
        </p:txBody>
      </p:sp>
      <p:sp>
        <p:nvSpPr>
          <p:cNvPr id="3" name="Text Placeholder 2">
            <a:extLst>
              <a:ext uri="{FF2B5EF4-FFF2-40B4-BE49-F238E27FC236}">
                <a16:creationId xmlns:a16="http://schemas.microsoft.com/office/drawing/2014/main" id="{A8730859-5FE8-C14E-A6E0-7535A07984EA}"/>
              </a:ext>
            </a:extLst>
          </p:cNvPr>
          <p:cNvSpPr>
            <a:spLocks noGrp="1"/>
          </p:cNvSpPr>
          <p:nvPr>
            <p:ph type="body" idx="1"/>
          </p:nvPr>
        </p:nvSpPr>
        <p:spPr>
          <a:xfrm>
            <a:off x="575134" y="1458911"/>
            <a:ext cx="7541155" cy="2225678"/>
          </a:xfrm>
        </p:spPr>
        <p:txBody>
          <a:bodyPr/>
          <a:lstStyle/>
          <a:p>
            <a:pPr>
              <a:buFont typeface="Wingdings" pitchFamily="2" charset="2"/>
              <a:buChar char="v"/>
            </a:pPr>
            <a:r>
              <a:rPr lang="en-US" sz="1800" b="1" dirty="0"/>
              <a:t>Most people belong to at least one dominant identity group. </a:t>
            </a:r>
            <a:r>
              <a:rPr lang="en-US" sz="1800" dirty="0"/>
              <a:t>When your identity is dominant, it’s easy to think of your experience as universal and to overlook or downplay the experiences of others (Teaching Tolerance, 2019).</a:t>
            </a:r>
          </a:p>
          <a:p>
            <a:endParaRPr lang="en-US" sz="1800" dirty="0"/>
          </a:p>
          <a:p>
            <a:pPr>
              <a:buFont typeface="Wingdings" pitchFamily="2" charset="2"/>
              <a:buChar char="v"/>
            </a:pPr>
            <a:r>
              <a:rPr lang="en-US" sz="1800" dirty="0"/>
              <a:t>Thinking carefully about your own body and weight identity and the ways it has shaped your experience and influences your assumptions – including assumptions about your students – can help you recognize biases before you engage with critical topics in your classroom.</a:t>
            </a:r>
          </a:p>
        </p:txBody>
      </p:sp>
      <p:sp>
        <p:nvSpPr>
          <p:cNvPr id="4" name="Slide Number Placeholder 3">
            <a:extLst>
              <a:ext uri="{FF2B5EF4-FFF2-40B4-BE49-F238E27FC236}">
                <a16:creationId xmlns:a16="http://schemas.microsoft.com/office/drawing/2014/main" id="{22DBE1E6-9FEC-074F-957E-9FA5B518F9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093250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177A-374F-B546-977C-4BFB73CF50E5}"/>
              </a:ext>
            </a:extLst>
          </p:cNvPr>
          <p:cNvSpPr>
            <a:spLocks noGrp="1"/>
          </p:cNvSpPr>
          <p:nvPr>
            <p:ph type="title"/>
          </p:nvPr>
        </p:nvSpPr>
        <p:spPr>
          <a:xfrm>
            <a:off x="764709" y="679579"/>
            <a:ext cx="7614582" cy="396300"/>
          </a:xfrm>
        </p:spPr>
        <p:txBody>
          <a:bodyPr/>
          <a:lstStyle/>
          <a:p>
            <a:r>
              <a:rPr lang="en-US" sz="3600" dirty="0"/>
              <a:t>Learn about your own potential for implicit weight bias</a:t>
            </a:r>
            <a:endParaRPr lang="en-US" dirty="0"/>
          </a:p>
        </p:txBody>
      </p:sp>
      <p:sp>
        <p:nvSpPr>
          <p:cNvPr id="3" name="Text Placeholder 2">
            <a:extLst>
              <a:ext uri="{FF2B5EF4-FFF2-40B4-BE49-F238E27FC236}">
                <a16:creationId xmlns:a16="http://schemas.microsoft.com/office/drawing/2014/main" id="{EC864715-F9D2-6E44-A615-5ACA3BFCF7F1}"/>
              </a:ext>
            </a:extLst>
          </p:cNvPr>
          <p:cNvSpPr>
            <a:spLocks noGrp="1"/>
          </p:cNvSpPr>
          <p:nvPr>
            <p:ph type="body" idx="1"/>
          </p:nvPr>
        </p:nvSpPr>
        <p:spPr>
          <a:xfrm>
            <a:off x="582118" y="1325596"/>
            <a:ext cx="8040887" cy="2840400"/>
          </a:xfrm>
        </p:spPr>
        <p:txBody>
          <a:bodyPr/>
          <a:lstStyle/>
          <a:p>
            <a:pPr>
              <a:buFont typeface="Wingdings" pitchFamily="2" charset="2"/>
              <a:buChar char="v"/>
            </a:pPr>
            <a:r>
              <a:rPr lang="en-US" sz="1400" dirty="0"/>
              <a:t>Reflect on the answers to the following questions: </a:t>
            </a:r>
          </a:p>
          <a:p>
            <a:pPr lvl="1">
              <a:buClr>
                <a:srgbClr val="FF7C80"/>
              </a:buClr>
              <a:buFont typeface="Wingdings" pitchFamily="2" charset="2"/>
              <a:buChar char="Ø"/>
            </a:pPr>
            <a:r>
              <a:rPr lang="en-US" sz="1400" dirty="0"/>
              <a:t>What messages did I learn about weight/exercise/eating when growing up? </a:t>
            </a:r>
          </a:p>
          <a:p>
            <a:pPr lvl="1">
              <a:buClr>
                <a:srgbClr val="FF7C80"/>
              </a:buClr>
              <a:buFont typeface="Wingdings" pitchFamily="2" charset="2"/>
              <a:buChar char="Ø"/>
            </a:pPr>
            <a:r>
              <a:rPr lang="en-US" sz="1400" dirty="0"/>
              <a:t>Where have I received information about health, weight, and bodies? Are they reputable sources of information? How do I know they are reputable?</a:t>
            </a:r>
          </a:p>
          <a:p>
            <a:pPr lvl="1">
              <a:buClr>
                <a:srgbClr val="FF7C80"/>
              </a:buClr>
              <a:buFont typeface="Wingdings" pitchFamily="2" charset="2"/>
              <a:buChar char="Ø"/>
            </a:pPr>
            <a:r>
              <a:rPr lang="en-US" sz="1400" dirty="0"/>
              <a:t>How does my membership in a specific identity group (team, ethnicity, age, race, etc.) affect my thoughts about health, weight, and bodies?</a:t>
            </a:r>
          </a:p>
          <a:p>
            <a:pPr lvl="1">
              <a:buClr>
                <a:srgbClr val="FF7C80"/>
              </a:buClr>
              <a:buFont typeface="Wingdings" pitchFamily="2" charset="2"/>
              <a:buChar char="Ø"/>
            </a:pPr>
            <a:r>
              <a:rPr lang="en-US" sz="1400" dirty="0"/>
              <a:t>What messages – both implicit and explicit about weight/diet culture do I convey to my students? </a:t>
            </a:r>
          </a:p>
          <a:p>
            <a:pPr lvl="1">
              <a:buClr>
                <a:srgbClr val="FF7C80"/>
              </a:buClr>
              <a:buFont typeface="Wingdings" pitchFamily="2" charset="2"/>
              <a:buChar char="Ø"/>
            </a:pPr>
            <a:r>
              <a:rPr lang="en-US" sz="1400" dirty="0"/>
              <a:t>Do I make assumptions about people based on their size or weight?</a:t>
            </a:r>
          </a:p>
          <a:p>
            <a:pPr lvl="1">
              <a:buClr>
                <a:srgbClr val="FF7C80"/>
              </a:buClr>
              <a:buFont typeface="Wingdings" pitchFamily="2" charset="2"/>
              <a:buChar char="Ø"/>
            </a:pPr>
            <a:r>
              <a:rPr lang="en-US" sz="1400" dirty="0"/>
              <a:t>Am I more likely to be friends with people of certain body types? </a:t>
            </a:r>
          </a:p>
          <a:p>
            <a:pPr lvl="1">
              <a:buClr>
                <a:srgbClr val="FF7C80"/>
              </a:buClr>
              <a:buFont typeface="Wingdings" pitchFamily="2" charset="2"/>
              <a:buChar char="Ø"/>
            </a:pPr>
            <a:r>
              <a:rPr lang="en-US" sz="1400" dirty="0"/>
              <a:t>What does a person’s health say about their worth as a human being?</a:t>
            </a:r>
          </a:p>
          <a:p>
            <a:endParaRPr lang="en-US" dirty="0"/>
          </a:p>
        </p:txBody>
      </p:sp>
      <p:sp>
        <p:nvSpPr>
          <p:cNvPr id="4" name="Slide Number Placeholder 3">
            <a:extLst>
              <a:ext uri="{FF2B5EF4-FFF2-40B4-BE49-F238E27FC236}">
                <a16:creationId xmlns:a16="http://schemas.microsoft.com/office/drawing/2014/main" id="{6DBD750F-1807-014E-82A5-C99BE94DC4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399099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49FEF6C-B356-4C08-87B7-D90492F1D35B}"/>
              </a:ext>
            </a:extLst>
          </p:cNvPr>
          <p:cNvSpPr>
            <a:spLocks noGrp="1"/>
          </p:cNvSpPr>
          <p:nvPr>
            <p:ph type="body" idx="1"/>
          </p:nvPr>
        </p:nvSpPr>
        <p:spPr/>
        <p:txBody>
          <a:bodyPr/>
          <a:lstStyle/>
          <a:p>
            <a:r>
              <a:rPr lang="en-CA" sz="2400" b="1" dirty="0">
                <a:latin typeface="Aharoni" panose="02010803020104030203" pitchFamily="2" charset="-79"/>
                <a:cs typeface="Aharoni" panose="02010803020104030203" pitchFamily="2" charset="-79"/>
              </a:rPr>
              <a:t>IMPLICIT BIAS</a:t>
            </a:r>
          </a:p>
        </p:txBody>
      </p:sp>
      <p:sp>
        <p:nvSpPr>
          <p:cNvPr id="5" name="Slide Number Placeholder 4">
            <a:extLst>
              <a:ext uri="{FF2B5EF4-FFF2-40B4-BE49-F238E27FC236}">
                <a16:creationId xmlns:a16="http://schemas.microsoft.com/office/drawing/2014/main" id="{D7A712E2-5EB1-4BF3-9634-5FEC5F0465C8}"/>
              </a:ext>
            </a:extLst>
          </p:cNvPr>
          <p:cNvSpPr>
            <a:spLocks noGrp="1"/>
          </p:cNvSpPr>
          <p:nvPr>
            <p:ph type="sldNum" idx="12"/>
          </p:nvPr>
        </p:nvSpPr>
        <p:spPr/>
        <p:txBody>
          <a:bodyPr/>
          <a:lstStyle/>
          <a:p>
            <a:fld id="{568FEA7B-050D-4DF3-BE29-448EA716CFBE}" type="slidenum">
              <a:rPr lang="en-CA" smtClean="0"/>
              <a:t>22</a:t>
            </a:fld>
            <a:endParaRPr lang="en-CA"/>
          </a:p>
        </p:txBody>
      </p:sp>
      <p:sp>
        <p:nvSpPr>
          <p:cNvPr id="9" name="TextBox 8">
            <a:extLst>
              <a:ext uri="{FF2B5EF4-FFF2-40B4-BE49-F238E27FC236}">
                <a16:creationId xmlns:a16="http://schemas.microsoft.com/office/drawing/2014/main" id="{603726CF-F101-4E4D-B6ED-5BCB56AA12B7}"/>
              </a:ext>
            </a:extLst>
          </p:cNvPr>
          <p:cNvSpPr txBox="1"/>
          <p:nvPr/>
        </p:nvSpPr>
        <p:spPr>
          <a:xfrm>
            <a:off x="605903" y="574573"/>
            <a:ext cx="7932193" cy="4001095"/>
          </a:xfrm>
          <a:prstGeom prst="rect">
            <a:avLst/>
          </a:prstGeom>
          <a:noFill/>
        </p:spPr>
        <p:txBody>
          <a:bodyPr wrap="square" rtlCol="0">
            <a:spAutoFit/>
          </a:bodyPr>
          <a:lstStyle/>
          <a:p>
            <a:r>
              <a:rPr lang="en-CA" b="1" dirty="0"/>
              <a:t>Usage Guidelines:</a:t>
            </a:r>
          </a:p>
          <a:p>
            <a:pPr marL="285750" indent="-285750">
              <a:buFont typeface="Arial" panose="020B0604020202020204" pitchFamily="34" charset="0"/>
              <a:buChar char="•"/>
            </a:pPr>
            <a:r>
              <a:rPr lang="en-CA" dirty="0"/>
              <a:t>Having an implicit bias means subconsciously treating someone or an entire group differently; it is often based on preconceived notions or understandings of the world. It can cause you to assume the thoughts and actions of others, often holding yourself to a higher standard than them.</a:t>
            </a:r>
          </a:p>
          <a:p>
            <a:endParaRPr lang="en-CA" sz="400" dirty="0"/>
          </a:p>
          <a:p>
            <a:r>
              <a:rPr lang="en-CA" b="1" dirty="0"/>
              <a:t>Can:</a:t>
            </a:r>
          </a:p>
          <a:p>
            <a:pPr marL="285750" indent="-285750">
              <a:buFont typeface="Arial" panose="020B0604020202020204" pitchFamily="34" charset="0"/>
              <a:buChar char="•"/>
            </a:pPr>
            <a:r>
              <a:rPr lang="en-CA" b="1" dirty="0"/>
              <a:t>There is no specific route to launch individuals in society out of any body-based beliefs they have developed. The route does require relearning on how to see humanity reflected in those around us – regardless of their bodies. To work on releasing bias requires the discipline to hold ourselves to new standards (Human Parts, 2020). </a:t>
            </a:r>
          </a:p>
          <a:p>
            <a:endParaRPr lang="en-CA" sz="800" b="1" dirty="0"/>
          </a:p>
          <a:p>
            <a:r>
              <a:rPr lang="en-CA" b="1" dirty="0"/>
              <a:t>Caution:</a:t>
            </a:r>
          </a:p>
          <a:p>
            <a:pPr marL="285750" indent="-285750">
              <a:buFont typeface="Arial" panose="020B0604020202020204" pitchFamily="34" charset="0"/>
              <a:buChar char="•"/>
            </a:pPr>
            <a:r>
              <a:rPr lang="en-CA" dirty="0"/>
              <a:t>If you worry that this is something you are guilty of, it is important that you realize that you’ve already come a long way in making the effort to recognize it! </a:t>
            </a:r>
          </a:p>
          <a:p>
            <a:pPr marL="285750" indent="-285750">
              <a:buFont typeface="Arial" panose="020B0604020202020204" pitchFamily="34" charset="0"/>
              <a:buChar char="•"/>
            </a:pPr>
            <a:r>
              <a:rPr lang="en-CA" dirty="0"/>
              <a:t>Continue to notice the bias and bring it into your awareness so that you can actively       manage it. It’s exhausting </a:t>
            </a:r>
            <a:r>
              <a:rPr lang="en-CA" b="1" dirty="0"/>
              <a:t>and</a:t>
            </a:r>
            <a:r>
              <a:rPr lang="en-CA" dirty="0"/>
              <a:t> important work!”</a:t>
            </a:r>
          </a:p>
          <a:p>
            <a:pPr marL="285750" indent="-285750">
              <a:buFont typeface="Arial" panose="020B0604020202020204" pitchFamily="34" charset="0"/>
              <a:buChar char="•"/>
            </a:pPr>
            <a:endParaRPr lang="en-CA" dirty="0"/>
          </a:p>
          <a:p>
            <a:endParaRPr lang="en-CA" dirty="0"/>
          </a:p>
        </p:txBody>
      </p:sp>
      <p:sp>
        <p:nvSpPr>
          <p:cNvPr id="10" name="Google Shape;803;p51">
            <a:extLst>
              <a:ext uri="{FF2B5EF4-FFF2-40B4-BE49-F238E27FC236}">
                <a16:creationId xmlns:a16="http://schemas.microsoft.com/office/drawing/2014/main" id="{54556876-86B7-4608-A5A6-E5FCD2F8474D}"/>
              </a:ext>
            </a:extLst>
          </p:cNvPr>
          <p:cNvSpPr/>
          <p:nvPr/>
        </p:nvSpPr>
        <p:spPr>
          <a:xfrm>
            <a:off x="7920533" y="3682157"/>
            <a:ext cx="800782" cy="886770"/>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147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11D393-0B5E-D845-B7E1-6C2E2AE8CC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9" name="Online Media 8" descr="UAR STM ASSEMBLY">
            <a:hlinkClick r:id="" action="ppaction://media"/>
            <a:extLst>
              <a:ext uri="{FF2B5EF4-FFF2-40B4-BE49-F238E27FC236}">
                <a16:creationId xmlns:a16="http://schemas.microsoft.com/office/drawing/2014/main" id="{8A2AED9F-8905-454D-BB9F-5325C348C6E5}"/>
              </a:ext>
            </a:extLst>
          </p:cNvPr>
          <p:cNvPicPr>
            <a:picLocks noRot="1" noChangeAspect="1"/>
          </p:cNvPicPr>
          <p:nvPr>
            <a:videoFile r:link="rId1"/>
          </p:nvPr>
        </p:nvPicPr>
        <p:blipFill>
          <a:blip r:embed="rId3"/>
          <a:stretch>
            <a:fillRect/>
          </a:stretch>
        </p:blipFill>
        <p:spPr>
          <a:xfrm>
            <a:off x="1063255" y="636751"/>
            <a:ext cx="6701582" cy="3786393"/>
          </a:xfrm>
          <a:prstGeom prst="rect">
            <a:avLst/>
          </a:prstGeom>
        </p:spPr>
      </p:pic>
    </p:spTree>
    <p:extLst>
      <p:ext uri="{BB962C8B-B14F-4D97-AF65-F5344CB8AC3E}">
        <p14:creationId xmlns:p14="http://schemas.microsoft.com/office/powerpoint/2010/main" val="76666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C436-65BF-4D04-8B7C-8EB7E8509495}"/>
              </a:ext>
            </a:extLst>
          </p:cNvPr>
          <p:cNvSpPr>
            <a:spLocks noGrp="1"/>
          </p:cNvSpPr>
          <p:nvPr>
            <p:ph type="title"/>
          </p:nvPr>
        </p:nvSpPr>
        <p:spPr>
          <a:xfrm>
            <a:off x="628650" y="132926"/>
            <a:ext cx="7886700" cy="994172"/>
          </a:xfrm>
        </p:spPr>
        <p:txBody>
          <a:bodyPr/>
          <a:lstStyle/>
          <a:p>
            <a:r>
              <a:rPr lang="en-CA" dirty="0">
                <a:latin typeface="Aharoni" panose="02010803020104030203" pitchFamily="2" charset="-79"/>
                <a:cs typeface="Aharoni" panose="02010803020104030203" pitchFamily="2" charset="-79"/>
              </a:rPr>
              <a:t>Understanding Weight Bias</a:t>
            </a:r>
            <a:br>
              <a:rPr lang="en-CA" dirty="0">
                <a:latin typeface="Aharoni" panose="02010803020104030203" pitchFamily="2" charset="-79"/>
                <a:cs typeface="Aharoni" panose="02010803020104030203" pitchFamily="2" charset="-79"/>
              </a:rPr>
            </a:br>
            <a:r>
              <a:rPr lang="en-CA" sz="2100" dirty="0">
                <a:latin typeface="+mn-lt"/>
                <a:cs typeface="Aharoni" panose="02010803020104030203" pitchFamily="2" charset="-79"/>
              </a:rPr>
              <a:t>Weight Bias Lightbulb Activity – for Adults</a:t>
            </a:r>
            <a:endParaRPr lang="en-CA" dirty="0">
              <a:latin typeface="+mn-lt"/>
              <a:cs typeface="Aharoni" panose="02010803020104030203" pitchFamily="2" charset="-79"/>
            </a:endParaRPr>
          </a:p>
        </p:txBody>
      </p:sp>
      <p:graphicFrame>
        <p:nvGraphicFramePr>
          <p:cNvPr id="6" name="Content Placeholder 5">
            <a:extLst>
              <a:ext uri="{FF2B5EF4-FFF2-40B4-BE49-F238E27FC236}">
                <a16:creationId xmlns:a16="http://schemas.microsoft.com/office/drawing/2014/main" id="{A5EF2A6E-F032-4E89-AE39-66A3F78CD8DB}"/>
              </a:ext>
            </a:extLst>
          </p:cNvPr>
          <p:cNvGraphicFramePr>
            <a:graphicFrameLocks noGrp="1"/>
          </p:cNvGraphicFramePr>
          <p:nvPr>
            <p:ph sz="half" idx="1"/>
            <p:extLst>
              <p:ext uri="{D42A27DB-BD31-4B8C-83A1-F6EECF244321}">
                <p14:modId xmlns:p14="http://schemas.microsoft.com/office/powerpoint/2010/main" val="904048359"/>
              </p:ext>
            </p:extLst>
          </p:nvPr>
        </p:nvGraphicFramePr>
        <p:xfrm>
          <a:off x="628650" y="1125688"/>
          <a:ext cx="8079287" cy="3859919"/>
        </p:xfrm>
        <a:graphic>
          <a:graphicData uri="http://schemas.openxmlformats.org/drawingml/2006/table">
            <a:tbl>
              <a:tblPr firstRow="1" bandRow="1">
                <a:tableStyleId>{5C22544A-7EE6-4342-B048-85BDC9FD1C3A}</a:tableStyleId>
              </a:tblPr>
              <a:tblGrid>
                <a:gridCol w="1795136">
                  <a:extLst>
                    <a:ext uri="{9D8B030D-6E8A-4147-A177-3AD203B41FA5}">
                      <a16:colId xmlns:a16="http://schemas.microsoft.com/office/drawing/2014/main" val="2094069395"/>
                    </a:ext>
                  </a:extLst>
                </a:gridCol>
                <a:gridCol w="3701441">
                  <a:extLst>
                    <a:ext uri="{9D8B030D-6E8A-4147-A177-3AD203B41FA5}">
                      <a16:colId xmlns:a16="http://schemas.microsoft.com/office/drawing/2014/main" val="1282058189"/>
                    </a:ext>
                  </a:extLst>
                </a:gridCol>
                <a:gridCol w="1014608">
                  <a:extLst>
                    <a:ext uri="{9D8B030D-6E8A-4147-A177-3AD203B41FA5}">
                      <a16:colId xmlns:a16="http://schemas.microsoft.com/office/drawing/2014/main" val="2283019418"/>
                    </a:ext>
                  </a:extLst>
                </a:gridCol>
                <a:gridCol w="1568102">
                  <a:extLst>
                    <a:ext uri="{9D8B030D-6E8A-4147-A177-3AD203B41FA5}">
                      <a16:colId xmlns:a16="http://schemas.microsoft.com/office/drawing/2014/main" val="3909588876"/>
                    </a:ext>
                  </a:extLst>
                </a:gridCol>
              </a:tblGrid>
              <a:tr h="522359">
                <a:tc>
                  <a:txBody>
                    <a:bodyPr/>
                    <a:lstStyle/>
                    <a:p>
                      <a:r>
                        <a:rPr lang="en-CA" sz="1100" dirty="0">
                          <a:solidFill>
                            <a:schemeClr val="tx1"/>
                          </a:solidFill>
                          <a:latin typeface="Nunito" pitchFamily="2" charset="77"/>
                        </a:rPr>
                        <a:t>In this activity you will:</a:t>
                      </a:r>
                    </a:p>
                  </a:txBody>
                  <a:tcPr marL="68580" marR="68580" marT="34290" marB="34290">
                    <a:solidFill>
                      <a:srgbClr val="FF9999"/>
                    </a:solidFill>
                  </a:tcPr>
                </a:tc>
                <a:tc gridSpan="3">
                  <a:txBody>
                    <a:bodyPr/>
                    <a:lstStyle/>
                    <a:p>
                      <a:pPr marL="0" indent="0">
                        <a:buFont typeface="Arial" panose="020B0604020202020204" pitchFamily="34" charset="0"/>
                        <a:buNone/>
                      </a:pPr>
                      <a:r>
                        <a:rPr lang="en-CA" sz="1100" dirty="0">
                          <a:solidFill>
                            <a:schemeClr val="tx1"/>
                          </a:solidFill>
                          <a:latin typeface="Nunito" pitchFamily="2" charset="77"/>
                        </a:rPr>
                        <a:t>Participants identify and explain weight stereotyping they may have experienced in their lives</a:t>
                      </a:r>
                    </a:p>
                  </a:txBody>
                  <a:tcPr marL="68580" marR="68580" marT="34290" marB="34290">
                    <a:solidFill>
                      <a:srgbClr val="FF9999"/>
                    </a:solidFill>
                  </a:tcPr>
                </a:tc>
                <a:tc hMerge="1">
                  <a:txBody>
                    <a:bodyPr/>
                    <a:lstStyle/>
                    <a:p>
                      <a:endParaRPr lang="en-CA" dirty="0">
                        <a:solidFill>
                          <a:schemeClr val="tx1"/>
                        </a:solidFill>
                      </a:endParaRPr>
                    </a:p>
                  </a:txBody>
                  <a:tcPr>
                    <a:solidFill>
                      <a:srgbClr val="FF9999"/>
                    </a:solidFill>
                  </a:tcPr>
                </a:tc>
                <a:tc hMerge="1">
                  <a:txBody>
                    <a:bodyPr/>
                    <a:lstStyle/>
                    <a:p>
                      <a:endParaRPr lang="en-CA" dirty="0">
                        <a:solidFill>
                          <a:schemeClr val="tx1"/>
                        </a:solidFill>
                      </a:endParaRPr>
                    </a:p>
                  </a:txBody>
                  <a:tcPr>
                    <a:solidFill>
                      <a:srgbClr val="FF9999"/>
                    </a:solidFill>
                  </a:tcPr>
                </a:tc>
                <a:extLst>
                  <a:ext uri="{0D108BD9-81ED-4DB2-BD59-A6C34878D82A}">
                    <a16:rowId xmlns:a16="http://schemas.microsoft.com/office/drawing/2014/main" val="1387174103"/>
                  </a:ext>
                </a:extLst>
              </a:tr>
              <a:tr h="393404">
                <a:tc>
                  <a:txBody>
                    <a:bodyPr/>
                    <a:lstStyle/>
                    <a:p>
                      <a:r>
                        <a:rPr lang="en-CA" sz="1100" b="1" dirty="0">
                          <a:solidFill>
                            <a:schemeClr val="tx1"/>
                          </a:solidFill>
                          <a:latin typeface="Nunito" pitchFamily="2" charset="77"/>
                        </a:rPr>
                        <a:t>Material:</a:t>
                      </a:r>
                    </a:p>
                  </a:txBody>
                  <a:tcPr marL="68580" marR="68580" marT="34290" marB="34290">
                    <a:solidFill>
                      <a:srgbClr val="FFCCCC"/>
                    </a:solidFill>
                  </a:tcPr>
                </a:tc>
                <a:tc>
                  <a:txBody>
                    <a:bodyPr/>
                    <a:lstStyle/>
                    <a:p>
                      <a:r>
                        <a:rPr lang="en-CA" sz="1100" dirty="0">
                          <a:latin typeface="Nunito" pitchFamily="2" charset="77"/>
                        </a:rPr>
                        <a:t>Prepare large cards shaped like light bulbs for the participants to write on or prepare a jam board.</a:t>
                      </a:r>
                      <a:endParaRPr lang="en-CA" sz="1100" dirty="0">
                        <a:solidFill>
                          <a:schemeClr val="tx1"/>
                        </a:solidFill>
                        <a:latin typeface="Nunito" pitchFamily="2" charset="77"/>
                      </a:endParaRPr>
                    </a:p>
                  </a:txBody>
                  <a:tcPr marL="68580" marR="68580" marT="34290" marB="34290">
                    <a:solidFill>
                      <a:srgbClr val="FFCCCC"/>
                    </a:solidFill>
                  </a:tcPr>
                </a:tc>
                <a:tc>
                  <a:txBody>
                    <a:bodyPr/>
                    <a:lstStyle/>
                    <a:p>
                      <a:r>
                        <a:rPr lang="en-CA" sz="1100" b="1" dirty="0">
                          <a:solidFill>
                            <a:schemeClr val="tx1"/>
                          </a:solidFill>
                        </a:rPr>
                        <a:t>Duration:</a:t>
                      </a:r>
                    </a:p>
                  </a:txBody>
                  <a:tcPr marL="68580" marR="68580" marT="34290" marB="34290">
                    <a:solidFill>
                      <a:srgbClr val="FFCCCC"/>
                    </a:solidFill>
                  </a:tcPr>
                </a:tc>
                <a:tc>
                  <a:txBody>
                    <a:bodyPr/>
                    <a:lstStyle/>
                    <a:p>
                      <a:r>
                        <a:rPr lang="en-CA" sz="1100" dirty="0">
                          <a:solidFill>
                            <a:schemeClr val="tx1"/>
                          </a:solidFill>
                        </a:rPr>
                        <a:t>10 minutes</a:t>
                      </a:r>
                    </a:p>
                  </a:txBody>
                  <a:tcPr marL="68580" marR="68580" marT="34290" marB="34290">
                    <a:solidFill>
                      <a:srgbClr val="FFCCCC"/>
                    </a:solidFill>
                  </a:tcPr>
                </a:tc>
                <a:extLst>
                  <a:ext uri="{0D108BD9-81ED-4DB2-BD59-A6C34878D82A}">
                    <a16:rowId xmlns:a16="http://schemas.microsoft.com/office/drawing/2014/main" val="3820042562"/>
                  </a:ext>
                </a:extLst>
              </a:tr>
              <a:tr h="2660479">
                <a:tc gridSpan="4">
                  <a:txBody>
                    <a:bodyPr/>
                    <a:lstStyle/>
                    <a:p>
                      <a:pPr lvl="1"/>
                      <a:r>
                        <a:rPr lang="en-CA" sz="1200" b="1" dirty="0">
                          <a:solidFill>
                            <a:schemeClr val="tx1"/>
                          </a:solidFill>
                          <a:latin typeface="Nunito" pitchFamily="2" charset="77"/>
                        </a:rPr>
                        <a:t>Activity Description</a:t>
                      </a:r>
                    </a:p>
                    <a:p>
                      <a:pPr lvl="1"/>
                      <a:r>
                        <a:rPr lang="en-CA" sz="1100" dirty="0">
                          <a:solidFill>
                            <a:schemeClr val="tx1"/>
                          </a:solidFill>
                          <a:latin typeface="Nunito" pitchFamily="2" charset="77"/>
                        </a:rPr>
                        <a:t>1. Discuss what a safe and brave space is and how we can create and keep a safe space in the group.</a:t>
                      </a:r>
                    </a:p>
                    <a:p>
                      <a:pPr lvl="1"/>
                      <a:r>
                        <a:rPr lang="en-CA" sz="1100" dirty="0">
                          <a:solidFill>
                            <a:schemeClr val="tx1"/>
                          </a:solidFill>
                          <a:latin typeface="Nunito" pitchFamily="2" charset="77"/>
                        </a:rPr>
                        <a:t>2. Introduce the idea of a weight bias lightbulb moment.</a:t>
                      </a:r>
                    </a:p>
                    <a:p>
                      <a:pPr marL="358775" marR="0" lvl="5"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100" i="1" dirty="0">
                          <a:latin typeface="Nunito" pitchFamily="2" charset="77"/>
                        </a:rPr>
                        <a:t>A “weight bias lightbulb moment” is a time you became aware of being treated differently (better/worse) because of your weight. For example: </a:t>
                      </a:r>
                    </a:p>
                    <a:p>
                      <a:pPr marL="530225" marR="0" lvl="5"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100" i="1" dirty="0">
                          <a:latin typeface="Nunito" pitchFamily="2" charset="77"/>
                        </a:rPr>
                        <a:t>not being chosen first for a sports activity, or being told you would have to sit in a different seat</a:t>
                      </a:r>
                    </a:p>
                    <a:p>
                      <a:pPr marL="530225" marR="0" lvl="5"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100" i="1" dirty="0">
                          <a:latin typeface="Nunito" pitchFamily="2" charset="77"/>
                        </a:rPr>
                        <a:t>not being able to find clothing that fits in a trendy clothing shop</a:t>
                      </a:r>
                    </a:p>
                    <a:p>
                      <a:pPr marL="530225" marR="0" lvl="5"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100" dirty="0">
                          <a:effectLst/>
                          <a:latin typeface="Ebrima" panose="02000000000000000000" pitchFamily="2" charset="0"/>
                          <a:ea typeface="Calibri" panose="020F0502020204030204" pitchFamily="34" charset="0"/>
                          <a:cs typeface="Times New Roman" panose="02020603050405020304" pitchFamily="18" charset="0"/>
                        </a:rPr>
                        <a:t>you were assumed to be physically active/fit because you are thin. </a:t>
                      </a:r>
                    </a:p>
                    <a:p>
                      <a:pPr marL="358775" marR="0" lvl="5"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sz="1100" i="1" dirty="0">
                          <a:latin typeface="Nunito" pitchFamily="2" charset="77"/>
                        </a:rPr>
                        <a:t>It could be anything from the activities you were allowed to participate in, having different rules applied to an activity because of size, to feeling uncomfortable in a certain situation because of your weight.</a:t>
                      </a:r>
                      <a:endParaRPr lang="en-CA" sz="1100" i="1" dirty="0">
                        <a:solidFill>
                          <a:schemeClr val="tx1"/>
                        </a:solidFill>
                        <a:latin typeface="Nunito" pitchFamily="2" charset="77"/>
                      </a:endParaRPr>
                    </a:p>
                    <a:p>
                      <a:pPr lvl="1"/>
                      <a:r>
                        <a:rPr lang="en-CA" sz="1100" dirty="0">
                          <a:solidFill>
                            <a:schemeClr val="tx1"/>
                          </a:solidFill>
                          <a:latin typeface="Nunito" pitchFamily="2" charset="77"/>
                        </a:rPr>
                        <a:t>3. Get into small groups and share your weight bias lightbulb moments. </a:t>
                      </a:r>
                    </a:p>
                    <a:p>
                      <a:pPr lvl="1"/>
                      <a:r>
                        <a:rPr lang="en-CA" sz="1100" dirty="0">
                          <a:solidFill>
                            <a:schemeClr val="tx1"/>
                          </a:solidFill>
                          <a:latin typeface="Nunito" pitchFamily="2" charset="77"/>
                        </a:rPr>
                        <a:t>4. Write down your answers on a large piece of card shaped like a lightbulb then hang them up on a string</a:t>
                      </a:r>
                    </a:p>
                    <a:p>
                      <a:pPr lvl="1"/>
                      <a:r>
                        <a:rPr lang="en-CA" sz="1100" dirty="0">
                          <a:solidFill>
                            <a:schemeClr val="tx1"/>
                          </a:solidFill>
                          <a:latin typeface="Nunito" pitchFamily="2" charset="77"/>
                        </a:rPr>
                        <a:t>for the other groups to read.</a:t>
                      </a:r>
                    </a:p>
                    <a:p>
                      <a:pPr lvl="1"/>
                      <a:r>
                        <a:rPr lang="en-CA" sz="1100" dirty="0">
                          <a:solidFill>
                            <a:schemeClr val="tx1"/>
                          </a:solidFill>
                          <a:latin typeface="Nunito" pitchFamily="2" charset="77"/>
                        </a:rPr>
                        <a:t>5. Go through the other groups’ answers and identify similar answers.</a:t>
                      </a:r>
                    </a:p>
                    <a:p>
                      <a:pPr lvl="1"/>
                      <a:r>
                        <a:rPr lang="en-CA" sz="1100" dirty="0">
                          <a:solidFill>
                            <a:schemeClr val="tx1"/>
                          </a:solidFill>
                          <a:latin typeface="Nunito" pitchFamily="2" charset="77"/>
                        </a:rPr>
                        <a:t>How was the ‘weight bias lightbulb moment’ sharing? Did you have moments in common?</a:t>
                      </a:r>
                    </a:p>
                    <a:p>
                      <a:pPr lvl="1"/>
                      <a:r>
                        <a:rPr lang="en-CA" sz="1100" dirty="0">
                          <a:solidFill>
                            <a:schemeClr val="tx1"/>
                          </a:solidFill>
                          <a:latin typeface="Nunito" pitchFamily="2" charset="77"/>
                        </a:rPr>
                        <a:t>How do these weight bias differences affect our everyday lives?</a:t>
                      </a:r>
                    </a:p>
                    <a:p>
                      <a:pPr lvl="1"/>
                      <a:r>
                        <a:rPr lang="en-CA" sz="1100" dirty="0">
                          <a:solidFill>
                            <a:schemeClr val="tx1"/>
                          </a:solidFill>
                          <a:latin typeface="Nunito" pitchFamily="2" charset="77"/>
                        </a:rPr>
                        <a:t>What can we do about the issues we identified?</a:t>
                      </a:r>
                    </a:p>
                  </a:txBody>
                  <a:tcPr marL="68580" marR="68580" marT="34290" marB="34290">
                    <a:solidFill>
                      <a:srgbClr val="FFCCCC"/>
                    </a:solidFill>
                  </a:tcPr>
                </a:tc>
                <a:tc hMerge="1">
                  <a:txBody>
                    <a:bodyPr/>
                    <a:lstStyle/>
                    <a:p>
                      <a:endParaRPr lang="en-CA" dirty="0">
                        <a:solidFill>
                          <a:schemeClr val="tx1"/>
                        </a:solidFill>
                      </a:endParaRPr>
                    </a:p>
                  </a:txBody>
                  <a:tcPr>
                    <a:solidFill>
                      <a:srgbClr val="FFCCCC"/>
                    </a:solidFill>
                  </a:tcPr>
                </a:tc>
                <a:tc hMerge="1">
                  <a:txBody>
                    <a:bodyPr/>
                    <a:lstStyle/>
                    <a:p>
                      <a:endParaRPr lang="en-CA" dirty="0">
                        <a:solidFill>
                          <a:schemeClr val="tx1"/>
                        </a:solidFill>
                      </a:endParaRPr>
                    </a:p>
                  </a:txBody>
                  <a:tcPr>
                    <a:solidFill>
                      <a:srgbClr val="FFCCCC"/>
                    </a:solidFill>
                  </a:tcPr>
                </a:tc>
                <a:tc hMerge="1">
                  <a:txBody>
                    <a:bodyPr/>
                    <a:lstStyle/>
                    <a:p>
                      <a:endParaRPr lang="en-CA" dirty="0">
                        <a:solidFill>
                          <a:schemeClr val="tx1"/>
                        </a:solidFill>
                      </a:endParaRPr>
                    </a:p>
                  </a:txBody>
                  <a:tcPr>
                    <a:solidFill>
                      <a:srgbClr val="FFCCCC"/>
                    </a:solidFill>
                  </a:tcPr>
                </a:tc>
                <a:extLst>
                  <a:ext uri="{0D108BD9-81ED-4DB2-BD59-A6C34878D82A}">
                    <a16:rowId xmlns:a16="http://schemas.microsoft.com/office/drawing/2014/main" val="3064035332"/>
                  </a:ext>
                </a:extLst>
              </a:tr>
            </a:tbl>
          </a:graphicData>
        </a:graphic>
      </p:graphicFrame>
      <p:pic>
        <p:nvPicPr>
          <p:cNvPr id="3" name="Picture 2">
            <a:extLst>
              <a:ext uri="{FF2B5EF4-FFF2-40B4-BE49-F238E27FC236}">
                <a16:creationId xmlns:a16="http://schemas.microsoft.com/office/drawing/2014/main" id="{89315132-EBA0-463C-8709-A54420E7803F}"/>
              </a:ext>
            </a:extLst>
          </p:cNvPr>
          <p:cNvPicPr>
            <a:picLocks noChangeAspect="1"/>
          </p:cNvPicPr>
          <p:nvPr/>
        </p:nvPicPr>
        <p:blipFill>
          <a:blip r:embed="rId2"/>
          <a:stretch>
            <a:fillRect/>
          </a:stretch>
        </p:blipFill>
        <p:spPr>
          <a:xfrm rot="1581201">
            <a:off x="7838828" y="220839"/>
            <a:ext cx="725487" cy="816935"/>
          </a:xfrm>
          <a:prstGeom prst="rect">
            <a:avLst/>
          </a:prstGeom>
        </p:spPr>
      </p:pic>
    </p:spTree>
    <p:extLst>
      <p:ext uri="{BB962C8B-B14F-4D97-AF65-F5344CB8AC3E}">
        <p14:creationId xmlns:p14="http://schemas.microsoft.com/office/powerpoint/2010/main" val="382962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02C3-656E-4D8C-9AE0-A3658C3DC5CC}"/>
              </a:ext>
            </a:extLst>
          </p:cNvPr>
          <p:cNvSpPr>
            <a:spLocks noGrp="1"/>
          </p:cNvSpPr>
          <p:nvPr>
            <p:ph type="title"/>
          </p:nvPr>
        </p:nvSpPr>
        <p:spPr/>
        <p:txBody>
          <a:bodyPr/>
          <a:lstStyle/>
          <a:p>
            <a:r>
              <a:rPr lang="en-CA" dirty="0"/>
              <a:t>For Further Learning…</a:t>
            </a:r>
          </a:p>
        </p:txBody>
      </p:sp>
      <p:sp>
        <p:nvSpPr>
          <p:cNvPr id="3" name="Text Placeholder 2">
            <a:extLst>
              <a:ext uri="{FF2B5EF4-FFF2-40B4-BE49-F238E27FC236}">
                <a16:creationId xmlns:a16="http://schemas.microsoft.com/office/drawing/2014/main" id="{9A0CB37A-F653-4529-8179-AE7AABE8475F}"/>
              </a:ext>
            </a:extLst>
          </p:cNvPr>
          <p:cNvSpPr>
            <a:spLocks noGrp="1"/>
          </p:cNvSpPr>
          <p:nvPr>
            <p:ph type="body" idx="1"/>
          </p:nvPr>
        </p:nvSpPr>
        <p:spPr>
          <a:xfrm>
            <a:off x="715617" y="1492013"/>
            <a:ext cx="2564295" cy="2789100"/>
          </a:xfrm>
        </p:spPr>
        <p:txBody>
          <a:bodyPr/>
          <a:lstStyle/>
          <a:p>
            <a:pPr>
              <a:buFont typeface="Wingdings" panose="05000000000000000000" pitchFamily="2" charset="2"/>
              <a:buChar char="q"/>
            </a:pPr>
            <a:r>
              <a:rPr lang="en-CA" sz="1400" dirty="0"/>
              <a:t>Read up on bias in the </a:t>
            </a:r>
            <a:r>
              <a:rPr lang="en-CA" sz="1400" b="1" dirty="0">
                <a:solidFill>
                  <a:srgbClr val="2B3547"/>
                </a:solidFill>
              </a:rPr>
              <a:t>Ontario Physical and Health Educator Association (OPHEA’s</a:t>
            </a:r>
            <a:r>
              <a:rPr lang="en-CA" sz="1400" dirty="0">
                <a:solidFill>
                  <a:srgbClr val="2B3547"/>
                </a:solidFill>
              </a:rPr>
              <a:t>) Approaches to Teaching Healthy Living - A Guide for Secondary Educators. </a:t>
            </a:r>
            <a:r>
              <a:rPr lang="en-CA" sz="1400" dirty="0"/>
              <a:t>Information on bias is on </a:t>
            </a:r>
            <a:r>
              <a:rPr lang="en-CA" sz="1400" dirty="0">
                <a:solidFill>
                  <a:srgbClr val="FF7C80"/>
                </a:solidFill>
                <a:hlinkClick r:id="rId2">
                  <a:extLst>
                    <a:ext uri="{A12FA001-AC4F-418D-AE19-62706E023703}">
                      <ahyp:hlinkClr xmlns:ahyp="http://schemas.microsoft.com/office/drawing/2018/hyperlinkcolor" val="tx"/>
                    </a:ext>
                  </a:extLst>
                </a:hlinkClick>
              </a:rPr>
              <a:t>pages 13-14</a:t>
            </a:r>
            <a:r>
              <a:rPr lang="en-CA" sz="1400" dirty="0"/>
              <a:t>.</a:t>
            </a:r>
          </a:p>
        </p:txBody>
      </p:sp>
      <p:sp>
        <p:nvSpPr>
          <p:cNvPr id="5" name="Text Placeholder 4">
            <a:extLst>
              <a:ext uri="{FF2B5EF4-FFF2-40B4-BE49-F238E27FC236}">
                <a16:creationId xmlns:a16="http://schemas.microsoft.com/office/drawing/2014/main" id="{C0B634A3-A5A4-4E31-A98C-6D8A297D828C}"/>
              </a:ext>
            </a:extLst>
          </p:cNvPr>
          <p:cNvSpPr>
            <a:spLocks noGrp="1"/>
          </p:cNvSpPr>
          <p:nvPr>
            <p:ph type="body" idx="2"/>
          </p:nvPr>
        </p:nvSpPr>
        <p:spPr>
          <a:xfrm>
            <a:off x="3400387" y="1506350"/>
            <a:ext cx="2463703" cy="2789100"/>
          </a:xfrm>
        </p:spPr>
        <p:txBody>
          <a:bodyPr/>
          <a:lstStyle/>
          <a:p>
            <a:r>
              <a:rPr lang="en-CA" sz="1400" dirty="0"/>
              <a:t>Consider the route to learning about unravelling your implicit weight bias or anti-fat bias using the </a:t>
            </a:r>
            <a:r>
              <a:rPr lang="en-CA" sz="1400" b="1" dirty="0"/>
              <a:t>Human Parts</a:t>
            </a:r>
            <a:r>
              <a:rPr lang="en-CA" sz="1400" dirty="0"/>
              <a:t> suggestions found </a:t>
            </a:r>
            <a:r>
              <a:rPr lang="en-CA" sz="1400" dirty="0">
                <a:solidFill>
                  <a:srgbClr val="FF7C80"/>
                </a:solidFill>
                <a:hlinkClick r:id="rId3">
                  <a:extLst>
                    <a:ext uri="{A12FA001-AC4F-418D-AE19-62706E023703}">
                      <ahyp:hlinkClr xmlns:ahyp="http://schemas.microsoft.com/office/drawing/2018/hyperlinkcolor" val="tx"/>
                    </a:ext>
                  </a:extLst>
                </a:hlinkClick>
              </a:rPr>
              <a:t>here</a:t>
            </a:r>
            <a:r>
              <a:rPr lang="en-CA" sz="1400" dirty="0">
                <a:solidFill>
                  <a:srgbClr val="FF7C80"/>
                </a:solidFill>
              </a:rPr>
              <a:t>.</a:t>
            </a:r>
          </a:p>
          <a:p>
            <a:endParaRPr lang="en-CA" dirty="0"/>
          </a:p>
        </p:txBody>
      </p:sp>
      <p:sp>
        <p:nvSpPr>
          <p:cNvPr id="4" name="Slide Number Placeholder 3">
            <a:extLst>
              <a:ext uri="{FF2B5EF4-FFF2-40B4-BE49-F238E27FC236}">
                <a16:creationId xmlns:a16="http://schemas.microsoft.com/office/drawing/2014/main" id="{33FF7C42-39E8-4FB1-AE12-9EE44C4975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595533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A92A-39AE-4AFE-97C5-FCAC862AC7E6}"/>
              </a:ext>
            </a:extLst>
          </p:cNvPr>
          <p:cNvSpPr>
            <a:spLocks noGrp="1"/>
          </p:cNvSpPr>
          <p:nvPr>
            <p:ph type="title"/>
          </p:nvPr>
        </p:nvSpPr>
        <p:spPr/>
        <p:txBody>
          <a:bodyPr/>
          <a:lstStyle/>
          <a:p>
            <a:pPr algn="ctr"/>
            <a:r>
              <a:rPr lang="en-CA" dirty="0"/>
              <a:t>References</a:t>
            </a:r>
          </a:p>
        </p:txBody>
      </p:sp>
      <p:sp>
        <p:nvSpPr>
          <p:cNvPr id="3" name="Text Placeholder 2">
            <a:extLst>
              <a:ext uri="{FF2B5EF4-FFF2-40B4-BE49-F238E27FC236}">
                <a16:creationId xmlns:a16="http://schemas.microsoft.com/office/drawing/2014/main" id="{E8249559-86FD-47AD-B6DA-5ABB649F7B44}"/>
              </a:ext>
            </a:extLst>
          </p:cNvPr>
          <p:cNvSpPr>
            <a:spLocks noGrp="1"/>
          </p:cNvSpPr>
          <p:nvPr>
            <p:ph type="body" idx="1"/>
          </p:nvPr>
        </p:nvSpPr>
        <p:spPr>
          <a:xfrm>
            <a:off x="704698" y="1432778"/>
            <a:ext cx="7955825" cy="2840400"/>
          </a:xfrm>
        </p:spPr>
        <p:txBody>
          <a:bodyPr/>
          <a:lstStyle/>
          <a:p>
            <a:pPr marL="88900" indent="0">
              <a:buNone/>
            </a:pPr>
            <a:r>
              <a:rPr lang="en-CA" sz="1100" dirty="0"/>
              <a:t>Human Parts. (2020, March 2). </a:t>
            </a:r>
            <a:r>
              <a:rPr lang="en-CA" sz="1100" i="1" dirty="0"/>
              <a:t>7 Ways to Uproot Your Anti-Fat Bias.</a:t>
            </a:r>
          </a:p>
          <a:p>
            <a:pPr marL="88900" indent="0">
              <a:buNone/>
            </a:pPr>
            <a:r>
              <a:rPr lang="en-CA" sz="1100" dirty="0"/>
              <a:t>	Medium</a:t>
            </a:r>
            <a:r>
              <a:rPr lang="en-CA" sz="1100" dirty="0">
                <a:solidFill>
                  <a:srgbClr val="2B3547"/>
                </a:solidFill>
              </a:rPr>
              <a:t>. </a:t>
            </a:r>
            <a:r>
              <a:rPr lang="en-CA" sz="1100" dirty="0">
                <a:solidFill>
                  <a:srgbClr val="2B3547"/>
                </a:solidFill>
                <a:hlinkClick r:id="rId2">
                  <a:extLst>
                    <a:ext uri="{A12FA001-AC4F-418D-AE19-62706E023703}">
                      <ahyp:hlinkClr xmlns:ahyp="http://schemas.microsoft.com/office/drawing/2018/hyperlinkcolor" val="tx"/>
                    </a:ext>
                  </a:extLst>
                </a:hlinkClick>
              </a:rPr>
              <a:t>https://humanparts.medium.com/7-ways-to-uproot-your-anti-fat-bias-54f01d76ec3b</a:t>
            </a:r>
            <a:endParaRPr lang="en-CA" sz="1100" dirty="0">
              <a:solidFill>
                <a:srgbClr val="2B3547"/>
              </a:solidFill>
            </a:endParaRPr>
          </a:p>
          <a:p>
            <a:pPr marL="88900" indent="0">
              <a:buNone/>
            </a:pPr>
            <a:endParaRPr lang="en-CA" sz="1100" dirty="0">
              <a:solidFill>
                <a:srgbClr val="2B3547"/>
              </a:solidFill>
            </a:endParaRPr>
          </a:p>
          <a:p>
            <a:pPr marL="88900" indent="0">
              <a:buNone/>
            </a:pPr>
            <a:r>
              <a:rPr lang="en-CA" sz="1100" dirty="0">
                <a:solidFill>
                  <a:srgbClr val="2B3547"/>
                </a:solidFill>
              </a:rPr>
              <a:t>Kano, S. (1989). </a:t>
            </a:r>
            <a:r>
              <a:rPr lang="en-CA" sz="1100" i="1" dirty="0">
                <a:solidFill>
                  <a:srgbClr val="2B3547"/>
                </a:solidFill>
              </a:rPr>
              <a:t>Making Peace With Food: Freeing Yourself from the Diet/Weight Obsession. </a:t>
            </a:r>
            <a:r>
              <a:rPr lang="en-CA" sz="1100" dirty="0">
                <a:solidFill>
                  <a:srgbClr val="2B3547"/>
                </a:solidFill>
              </a:rPr>
              <a:t>Harper Collins Publishers Inc.</a:t>
            </a:r>
            <a:endParaRPr lang="en-CA" sz="1100" i="1" dirty="0">
              <a:solidFill>
                <a:srgbClr val="2B3547"/>
              </a:solidFill>
            </a:endParaRPr>
          </a:p>
          <a:p>
            <a:pPr marL="88900" indent="0">
              <a:buNone/>
            </a:pPr>
            <a:endParaRPr lang="en-CA" sz="1100" dirty="0">
              <a:solidFill>
                <a:srgbClr val="2B3547"/>
              </a:solidFill>
            </a:endParaRPr>
          </a:p>
          <a:p>
            <a:pPr marL="88900" indent="0">
              <a:buNone/>
            </a:pPr>
            <a:endParaRPr lang="en-CA" sz="1100" dirty="0">
              <a:solidFill>
                <a:srgbClr val="2B3547"/>
              </a:solidFill>
            </a:endParaRPr>
          </a:p>
          <a:p>
            <a:pPr marL="88900" indent="0" defTabSz="536575">
              <a:buNone/>
            </a:pPr>
            <a:endParaRPr lang="en-CA" sz="1100" dirty="0">
              <a:solidFill>
                <a:schemeClr val="tx1"/>
              </a:solidFill>
            </a:endParaRPr>
          </a:p>
          <a:p>
            <a:pPr marL="88900" indent="0" defTabSz="536575">
              <a:buNone/>
            </a:pPr>
            <a:endParaRPr lang="en-CA" sz="1100" dirty="0">
              <a:solidFill>
                <a:schemeClr val="tx1"/>
              </a:solidFill>
            </a:endParaRPr>
          </a:p>
          <a:p>
            <a:pPr marL="88900" indent="0" defTabSz="536575">
              <a:buNone/>
            </a:pPr>
            <a:endParaRPr lang="en-CA" sz="1100" dirty="0"/>
          </a:p>
          <a:p>
            <a:pPr marL="88900" indent="0">
              <a:buNone/>
            </a:pPr>
            <a:endParaRPr lang="en-CA" dirty="0"/>
          </a:p>
        </p:txBody>
      </p:sp>
      <p:sp>
        <p:nvSpPr>
          <p:cNvPr id="4" name="Slide Number Placeholder 3">
            <a:extLst>
              <a:ext uri="{FF2B5EF4-FFF2-40B4-BE49-F238E27FC236}">
                <a16:creationId xmlns:a16="http://schemas.microsoft.com/office/drawing/2014/main" id="{281C03C1-A204-4EE0-91B7-03519D8ED0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5" name="Picture 4">
            <a:extLst>
              <a:ext uri="{FF2B5EF4-FFF2-40B4-BE49-F238E27FC236}">
                <a16:creationId xmlns:a16="http://schemas.microsoft.com/office/drawing/2014/main" id="{04127CAA-5AC4-48E1-95B9-79938C97305F}"/>
              </a:ext>
            </a:extLst>
          </p:cNvPr>
          <p:cNvPicPr>
            <a:picLocks noChangeAspect="1"/>
          </p:cNvPicPr>
          <p:nvPr/>
        </p:nvPicPr>
        <p:blipFill>
          <a:blip r:embed="rId3"/>
          <a:stretch>
            <a:fillRect/>
          </a:stretch>
        </p:blipFill>
        <p:spPr>
          <a:xfrm>
            <a:off x="7821772" y="3728342"/>
            <a:ext cx="856953" cy="754935"/>
          </a:xfrm>
          <a:prstGeom prst="rect">
            <a:avLst/>
          </a:prstGeom>
        </p:spPr>
      </p:pic>
    </p:spTree>
    <p:extLst>
      <p:ext uri="{BB962C8B-B14F-4D97-AF65-F5344CB8AC3E}">
        <p14:creationId xmlns:p14="http://schemas.microsoft.com/office/powerpoint/2010/main" val="2697481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7D6A45-5563-DD4B-886F-FC0B7FEB5E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Google Shape;233;p21">
            <a:extLst>
              <a:ext uri="{FF2B5EF4-FFF2-40B4-BE49-F238E27FC236}">
                <a16:creationId xmlns:a16="http://schemas.microsoft.com/office/drawing/2014/main" id="{D84AF1FA-8EF5-CB46-AB6E-6F05E24A16CA}"/>
              </a:ext>
            </a:extLst>
          </p:cNvPr>
          <p:cNvSpPr txBox="1">
            <a:spLocks/>
          </p:cNvSpPr>
          <p:nvPr/>
        </p:nvSpPr>
        <p:spPr>
          <a:xfrm>
            <a:off x="782941" y="1122441"/>
            <a:ext cx="3261300" cy="10062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r>
              <a:rPr lang="en-CA" sz="6000" dirty="0"/>
              <a:t>Module 1: Recognize it!</a:t>
            </a:r>
          </a:p>
        </p:txBody>
      </p:sp>
      <p:sp>
        <p:nvSpPr>
          <p:cNvPr id="4" name="Google Shape;234;p21">
            <a:extLst>
              <a:ext uri="{FF2B5EF4-FFF2-40B4-BE49-F238E27FC236}">
                <a16:creationId xmlns:a16="http://schemas.microsoft.com/office/drawing/2014/main" id="{7C246449-08C7-3B49-A44D-EE6786BE0A55}"/>
              </a:ext>
            </a:extLst>
          </p:cNvPr>
          <p:cNvSpPr txBox="1">
            <a:spLocks/>
          </p:cNvSpPr>
          <p:nvPr/>
        </p:nvSpPr>
        <p:spPr>
          <a:xfrm>
            <a:off x="467833" y="2128641"/>
            <a:ext cx="3891516" cy="137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pPr marL="88900" indent="0">
              <a:buNone/>
            </a:pPr>
            <a:r>
              <a:rPr lang="en-CA" sz="1600" b="1" dirty="0"/>
              <a:t>Recognizing the words and activities that accentuate or promote diet culture.</a:t>
            </a:r>
          </a:p>
          <a:p>
            <a:pPr marL="88900" indent="0">
              <a:buNone/>
            </a:pPr>
            <a:endParaRPr lang="en-CA" sz="1600" dirty="0"/>
          </a:p>
          <a:p>
            <a:pPr marL="88900" indent="0">
              <a:buNone/>
            </a:pPr>
            <a:r>
              <a:rPr lang="en-CA" sz="1600" b="1" dirty="0"/>
              <a:t>Goal: Educators will recognize how words, phrases and teaching strategies contribute to diet culture </a:t>
            </a:r>
            <a:r>
              <a:rPr lang="en-CA" sz="1600" dirty="0"/>
              <a:t>so they can begin to change the dialogue and teaching pedagogy. </a:t>
            </a:r>
          </a:p>
        </p:txBody>
      </p:sp>
      <p:sp>
        <p:nvSpPr>
          <p:cNvPr id="5" name="Google Shape;777;p51">
            <a:extLst>
              <a:ext uri="{FF2B5EF4-FFF2-40B4-BE49-F238E27FC236}">
                <a16:creationId xmlns:a16="http://schemas.microsoft.com/office/drawing/2014/main" id="{0021BA93-91A2-C44A-B1A0-8825A63CD02E}"/>
              </a:ext>
            </a:extLst>
          </p:cNvPr>
          <p:cNvSpPr/>
          <p:nvPr/>
        </p:nvSpPr>
        <p:spPr>
          <a:xfrm>
            <a:off x="5737585" y="1625541"/>
            <a:ext cx="1811531" cy="2063957"/>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330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6" name="Picture 5" descr="A picture containing person, person, posing, staring&#10;&#10;Description automatically generated">
            <a:extLst>
              <a:ext uri="{FF2B5EF4-FFF2-40B4-BE49-F238E27FC236}">
                <a16:creationId xmlns:a16="http://schemas.microsoft.com/office/drawing/2014/main" id="{60DF33E4-56FC-F747-B6C9-1C4D57B4C6F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3611" b="13611"/>
          <a:stretch/>
        </p:blipFill>
        <p:spPr>
          <a:xfrm>
            <a:off x="2885771" y="143460"/>
            <a:ext cx="2843228" cy="2843228"/>
          </a:xfrm>
          <a:prstGeom prst="ellipse">
            <a:avLst/>
          </a:prstGeom>
        </p:spPr>
      </p:pic>
      <p:sp>
        <p:nvSpPr>
          <p:cNvPr id="198" name="Google Shape;198;p17"/>
          <p:cNvSpPr txBox="1">
            <a:spLocks noGrp="1"/>
          </p:cNvSpPr>
          <p:nvPr>
            <p:ph type="subTitle" idx="4294967295"/>
          </p:nvPr>
        </p:nvSpPr>
        <p:spPr>
          <a:xfrm>
            <a:off x="1359850" y="3229375"/>
            <a:ext cx="6424200" cy="680700"/>
          </a:xfrm>
          <a:prstGeom prst="rect">
            <a:avLst/>
          </a:prstGeom>
        </p:spPr>
        <p:txBody>
          <a:bodyPr spcFirstLastPara="1" wrap="square" lIns="0" tIns="0" rIns="0" bIns="0" anchor="t" anchorCtr="0">
            <a:noAutofit/>
          </a:bodyPr>
          <a:lstStyle/>
          <a:p>
            <a:pPr marL="0" indent="0">
              <a:buNone/>
            </a:pPr>
            <a:r>
              <a:rPr lang="en-US" sz="2400" dirty="0"/>
              <a:t>“We can not solve our problems with the same level of thinking that created them.”  </a:t>
            </a:r>
          </a:p>
          <a:p>
            <a:pPr marL="0" indent="0">
              <a:buNone/>
            </a:pPr>
            <a:r>
              <a:rPr lang="en-US" sz="2400" dirty="0"/>
              <a:t>~ Albert </a:t>
            </a:r>
            <a:r>
              <a:rPr lang="en-US" sz="2400" dirty="0" err="1"/>
              <a:t>Einsten</a:t>
            </a:r>
            <a:endParaRPr lang="en-US" sz="2400" dirty="0"/>
          </a:p>
        </p:txBody>
      </p:sp>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grpSp>
        <p:nvGrpSpPr>
          <p:cNvPr id="201" name="Google Shape;201;p17"/>
          <p:cNvGrpSpPr/>
          <p:nvPr/>
        </p:nvGrpSpPr>
        <p:grpSpPr>
          <a:xfrm>
            <a:off x="3052688" y="333518"/>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 name="TextBox 6">
            <a:extLst>
              <a:ext uri="{FF2B5EF4-FFF2-40B4-BE49-F238E27FC236}">
                <a16:creationId xmlns:a16="http://schemas.microsoft.com/office/drawing/2014/main" id="{C7B2CCE9-12F0-EF45-BF19-88C3FC3C86BD}"/>
              </a:ext>
            </a:extLst>
          </p:cNvPr>
          <p:cNvSpPr txBox="1"/>
          <p:nvPr/>
        </p:nvSpPr>
        <p:spPr>
          <a:xfrm>
            <a:off x="3164165" y="4728110"/>
            <a:ext cx="4044000" cy="230832"/>
          </a:xfrm>
          <a:prstGeom prst="rect">
            <a:avLst/>
          </a:prstGeom>
          <a:noFill/>
        </p:spPr>
        <p:txBody>
          <a:bodyPr wrap="square" rtlCol="0">
            <a:spAutoFit/>
          </a:bodyPr>
          <a:lstStyle/>
          <a:p>
            <a:r>
              <a:rPr lang="en-US" sz="900" dirty="0">
                <a:hlinkClick r:id="rId4" tooltip="http://toxifier.blogspot.com/2012/07/who-was-albert-einstein-random.html"/>
              </a:rPr>
              <a:t>This Photo</a:t>
            </a:r>
            <a:r>
              <a:rPr lang="en-US" sz="900" dirty="0"/>
              <a:t> by Unknown Author is licensed under </a:t>
            </a:r>
            <a:r>
              <a:rPr lang="en-US" sz="900" dirty="0">
                <a:hlinkClick r:id="rId5" tooltip="https://creativecommons.org/licenses/by-nc-nd/3.0/"/>
              </a:rPr>
              <a:t>CC BY-NC-ND</a:t>
            </a:r>
            <a:endParaRPr 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8DD5-4105-8540-8ABF-F54FB62A33B4}"/>
              </a:ext>
            </a:extLst>
          </p:cNvPr>
          <p:cNvSpPr>
            <a:spLocks noGrp="1"/>
          </p:cNvSpPr>
          <p:nvPr>
            <p:ph type="title" idx="4294967295"/>
          </p:nvPr>
        </p:nvSpPr>
        <p:spPr>
          <a:xfrm>
            <a:off x="839973" y="641917"/>
            <a:ext cx="7864412" cy="573948"/>
          </a:xfrm>
        </p:spPr>
        <p:txBody>
          <a:bodyPr/>
          <a:lstStyle/>
          <a:p>
            <a:r>
              <a:rPr lang="en-US" dirty="0"/>
              <a:t>Getting Started: Meeting people “where they are”.</a:t>
            </a:r>
          </a:p>
        </p:txBody>
      </p:sp>
      <p:sp>
        <p:nvSpPr>
          <p:cNvPr id="3" name="Content Placeholder 2">
            <a:extLst>
              <a:ext uri="{FF2B5EF4-FFF2-40B4-BE49-F238E27FC236}">
                <a16:creationId xmlns:a16="http://schemas.microsoft.com/office/drawing/2014/main" id="{66684B35-AAA5-8A45-95AA-EE6EC7A1BAA2}"/>
              </a:ext>
            </a:extLst>
          </p:cNvPr>
          <p:cNvSpPr>
            <a:spLocks noGrp="1"/>
          </p:cNvSpPr>
          <p:nvPr>
            <p:ph sz="half" idx="4294967295"/>
          </p:nvPr>
        </p:nvSpPr>
        <p:spPr>
          <a:xfrm>
            <a:off x="988829" y="3408313"/>
            <a:ext cx="3886200" cy="876608"/>
          </a:xfrm>
        </p:spPr>
        <p:txBody>
          <a:bodyPr>
            <a:normAutofit/>
          </a:bodyPr>
          <a:lstStyle/>
          <a:p>
            <a:pPr marL="0" indent="0" algn="r">
              <a:buNone/>
            </a:pPr>
            <a:endParaRPr lang="en-US" sz="1050" b="1" dirty="0"/>
          </a:p>
          <a:p>
            <a:pPr marL="0" indent="0" algn="r">
              <a:buNone/>
            </a:pPr>
            <a:r>
              <a:rPr lang="en-US" sz="1050" b="1" dirty="0"/>
              <a:t>King’s University College, Western University</a:t>
            </a:r>
          </a:p>
          <a:p>
            <a:pPr marL="0" indent="0" algn="r">
              <a:buNone/>
            </a:pPr>
            <a:r>
              <a:rPr lang="en-US" sz="1050" dirty="0"/>
              <a:t>Course: Communication with the Dying and Bereaved</a:t>
            </a:r>
          </a:p>
          <a:p>
            <a:pPr marL="0" indent="0" algn="r">
              <a:buNone/>
            </a:pPr>
            <a:r>
              <a:rPr lang="en-US" sz="1050" dirty="0"/>
              <a:t>Leslie </a:t>
            </a:r>
            <a:r>
              <a:rPr lang="en-US" sz="1050" dirty="0" err="1"/>
              <a:t>Misurak</a:t>
            </a:r>
            <a:r>
              <a:rPr lang="en-US" sz="1050" dirty="0"/>
              <a:t>, B.A. Certificate in Palliative Care &amp; Thanatology.</a:t>
            </a:r>
          </a:p>
        </p:txBody>
      </p:sp>
      <p:pic>
        <p:nvPicPr>
          <p:cNvPr id="1026" name="Picture 2" descr="Professional Kleenex Boutique Facial 2-Ply Tissues - 95 Tissues per Box [Set of 3]">
            <a:extLst>
              <a:ext uri="{FF2B5EF4-FFF2-40B4-BE49-F238E27FC236}">
                <a16:creationId xmlns:a16="http://schemas.microsoft.com/office/drawing/2014/main" id="{BFF3D067-3AA0-6B41-B86D-4DC269ACB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640" y="1215865"/>
            <a:ext cx="2768813" cy="318457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26;p20">
            <a:extLst>
              <a:ext uri="{FF2B5EF4-FFF2-40B4-BE49-F238E27FC236}">
                <a16:creationId xmlns:a16="http://schemas.microsoft.com/office/drawing/2014/main" id="{60DAED1E-7001-7545-8117-9FC622E07688}"/>
              </a:ext>
            </a:extLst>
          </p:cNvPr>
          <p:cNvSpPr txBox="1">
            <a:spLocks/>
          </p:cNvSpPr>
          <p:nvPr/>
        </p:nvSpPr>
        <p:spPr>
          <a:xfrm>
            <a:off x="881389" y="1215865"/>
            <a:ext cx="4254138" cy="189309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spcAft>
                <a:spcPts val="1000"/>
              </a:spcAft>
            </a:pPr>
            <a:r>
              <a:rPr lang="en-CA" sz="1600" dirty="0"/>
              <a:t>What does handing a tissue mean to someone when they are crying?</a:t>
            </a:r>
          </a:p>
          <a:p>
            <a:pPr>
              <a:spcBef>
                <a:spcPts val="1000"/>
              </a:spcBef>
              <a:spcAft>
                <a:spcPts val="1000"/>
              </a:spcAft>
            </a:pPr>
            <a:r>
              <a:rPr lang="en-CA" sz="1600" dirty="0"/>
              <a:t>A lesson of perspective.</a:t>
            </a:r>
          </a:p>
          <a:p>
            <a:pPr>
              <a:spcBef>
                <a:spcPts val="1000"/>
              </a:spcBef>
              <a:spcAft>
                <a:spcPts val="1000"/>
              </a:spcAft>
            </a:pPr>
            <a:r>
              <a:rPr lang="en-CA" sz="1600" dirty="0"/>
              <a:t>Recognizing the need to recognize. </a:t>
            </a:r>
          </a:p>
        </p:txBody>
      </p:sp>
    </p:spTree>
    <p:extLst>
      <p:ext uri="{BB962C8B-B14F-4D97-AF65-F5344CB8AC3E}">
        <p14:creationId xmlns:p14="http://schemas.microsoft.com/office/powerpoint/2010/main" val="101918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074446-F26D-4AC7-8952-06875A247E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4" name="Google Shape;760;p51">
            <a:extLst>
              <a:ext uri="{FF2B5EF4-FFF2-40B4-BE49-F238E27FC236}">
                <a16:creationId xmlns:a16="http://schemas.microsoft.com/office/drawing/2014/main" id="{13792E90-27D1-7845-9888-13120F6AC068}"/>
              </a:ext>
            </a:extLst>
          </p:cNvPr>
          <p:cNvSpPr/>
          <p:nvPr/>
        </p:nvSpPr>
        <p:spPr>
          <a:xfrm rot="7938423">
            <a:off x="7760659" y="3650809"/>
            <a:ext cx="988272" cy="988916"/>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1">
            <a:extLst>
              <a:ext uri="{FF2B5EF4-FFF2-40B4-BE49-F238E27FC236}">
                <a16:creationId xmlns:a16="http://schemas.microsoft.com/office/drawing/2014/main" id="{AABFA282-07F8-D14F-BC07-27E8A6887C0A}"/>
              </a:ext>
            </a:extLst>
          </p:cNvPr>
          <p:cNvSpPr txBox="1">
            <a:spLocks/>
          </p:cNvSpPr>
          <p:nvPr/>
        </p:nvSpPr>
        <p:spPr>
          <a:xfrm>
            <a:off x="936977" y="694889"/>
            <a:ext cx="5933774"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r>
              <a:rPr lang="en-CA" dirty="0"/>
              <a:t>Agenda:  </a:t>
            </a:r>
            <a:r>
              <a:rPr lang="en-US" sz="3600" dirty="0"/>
              <a:t>March 28, 2022   4:00 – 5:30pm</a:t>
            </a:r>
            <a:endParaRPr lang="en-CA" dirty="0"/>
          </a:p>
        </p:txBody>
      </p:sp>
      <p:sp>
        <p:nvSpPr>
          <p:cNvPr id="8" name="Text Placeholder 2">
            <a:extLst>
              <a:ext uri="{FF2B5EF4-FFF2-40B4-BE49-F238E27FC236}">
                <a16:creationId xmlns:a16="http://schemas.microsoft.com/office/drawing/2014/main" id="{66B1E5C6-3D9A-7747-A747-9EB2512B08FD}"/>
              </a:ext>
            </a:extLst>
          </p:cNvPr>
          <p:cNvSpPr txBox="1">
            <a:spLocks/>
          </p:cNvSpPr>
          <p:nvPr/>
        </p:nvSpPr>
        <p:spPr>
          <a:xfrm>
            <a:off x="577553" y="945136"/>
            <a:ext cx="7323777" cy="38983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Font typeface="Wingdings" pitchFamily="2" charset="2"/>
              <a:buChar char="v"/>
            </a:pPr>
            <a:r>
              <a:rPr lang="en-US" sz="1800" dirty="0"/>
              <a:t> </a:t>
            </a:r>
            <a:endParaRPr lang="en-US" dirty="0"/>
          </a:p>
          <a:p>
            <a:pPr marL="431800" indent="-342900">
              <a:buFont typeface="+mj-lt"/>
              <a:buAutoNum type="arabicPeriod"/>
            </a:pPr>
            <a:r>
              <a:rPr lang="en-US" sz="1800" dirty="0"/>
              <a:t>Welcome and Land Acknowledgement </a:t>
            </a:r>
            <a:endParaRPr lang="en-US" dirty="0"/>
          </a:p>
          <a:p>
            <a:pPr marL="431800" indent="-342900">
              <a:buFont typeface="+mj-lt"/>
              <a:buAutoNum type="arabicPeriod"/>
            </a:pPr>
            <a:r>
              <a:rPr lang="en-US" sz="1800" dirty="0"/>
              <a:t>Introductions </a:t>
            </a:r>
            <a:endParaRPr lang="en-US" dirty="0"/>
          </a:p>
          <a:p>
            <a:pPr marL="431800" indent="-342900">
              <a:buFont typeface="+mj-lt"/>
              <a:buAutoNum type="arabicPeriod"/>
            </a:pPr>
            <a:r>
              <a:rPr lang="en-US" sz="1800" dirty="0"/>
              <a:t>Minds On Activity</a:t>
            </a:r>
            <a:endParaRPr lang="en-US" dirty="0"/>
          </a:p>
          <a:p>
            <a:pPr marL="431800" indent="-342900">
              <a:buFont typeface="+mj-lt"/>
              <a:buAutoNum type="arabicPeriod"/>
            </a:pPr>
            <a:r>
              <a:rPr lang="en-US" sz="1800" dirty="0"/>
              <a:t>Our Goals </a:t>
            </a:r>
          </a:p>
          <a:p>
            <a:pPr marL="431800" indent="-342900">
              <a:buFont typeface="+mj-lt"/>
              <a:buAutoNum type="arabicPeriod"/>
            </a:pPr>
            <a:r>
              <a:rPr lang="en-US" sz="1800" dirty="0"/>
              <a:t>Setting Ground Rules</a:t>
            </a:r>
          </a:p>
          <a:p>
            <a:pPr marL="431800" indent="-342900">
              <a:buFont typeface="+mj-lt"/>
              <a:buAutoNum type="arabicPeriod"/>
            </a:pPr>
            <a:r>
              <a:rPr lang="en-US" sz="1800" dirty="0"/>
              <a:t>Taking a Closer Look </a:t>
            </a:r>
            <a:endParaRPr lang="en-US" dirty="0"/>
          </a:p>
          <a:p>
            <a:pPr marL="431800" indent="-342900">
              <a:buFont typeface="+mj-lt"/>
              <a:buAutoNum type="arabicPeriod"/>
            </a:pPr>
            <a:r>
              <a:rPr lang="en-US" sz="1800" dirty="0"/>
              <a:t>Our Partners – NEDIC, Nutrition Connections, Dietitians 4 Teachers</a:t>
            </a:r>
            <a:endParaRPr lang="en-US" dirty="0"/>
          </a:p>
          <a:p>
            <a:pPr marL="431800" indent="-342900">
              <a:buFont typeface="+mj-lt"/>
              <a:buAutoNum type="arabicPeriod"/>
            </a:pPr>
            <a:r>
              <a:rPr lang="en-US" sz="1800" dirty="0"/>
              <a:t>Consolidation and Gathering Feedback</a:t>
            </a:r>
            <a:endParaRPr lang="en-US" dirty="0"/>
          </a:p>
          <a:p>
            <a:pPr marL="431800" indent="-342900">
              <a:buFont typeface="+mj-lt"/>
              <a:buAutoNum type="arabicPeriod"/>
            </a:pPr>
            <a:r>
              <a:rPr lang="en-US" sz="1800" dirty="0"/>
              <a:t>Dates for next sessions: </a:t>
            </a:r>
          </a:p>
          <a:p>
            <a:pPr marL="854075" lvl="8" indent="-134938">
              <a:buFont typeface="Wingdings" pitchFamily="2" charset="2"/>
              <a:buChar char="q"/>
            </a:pPr>
            <a:r>
              <a:rPr lang="en-US" sz="1800" dirty="0"/>
              <a:t> May 2</a:t>
            </a:r>
            <a:r>
              <a:rPr lang="en-US" sz="1800" baseline="30000" dirty="0"/>
              <a:t> </a:t>
            </a:r>
            <a:r>
              <a:rPr lang="en-US" sz="1800" dirty="0"/>
              <a:t>– Reject It!</a:t>
            </a:r>
            <a:endParaRPr lang="en-US" sz="1800" baseline="30000" dirty="0"/>
          </a:p>
          <a:p>
            <a:pPr marL="854075" lvl="8" indent="-134938">
              <a:buFont typeface="Wingdings" pitchFamily="2" charset="2"/>
              <a:buChar char="q"/>
            </a:pPr>
            <a:r>
              <a:rPr lang="en-US" sz="1800" dirty="0"/>
              <a:t> May  30  - Revise the Narrative! </a:t>
            </a:r>
            <a:endParaRPr lang="en-US" dirty="0"/>
          </a:p>
          <a:p>
            <a:pPr>
              <a:buFont typeface="Wingdings" pitchFamily="2" charset="2"/>
              <a:buChar char="v"/>
            </a:pPr>
            <a:endParaRPr lang="en-CA" dirty="0"/>
          </a:p>
        </p:txBody>
      </p:sp>
    </p:spTree>
    <p:extLst>
      <p:ext uri="{BB962C8B-B14F-4D97-AF65-F5344CB8AC3E}">
        <p14:creationId xmlns:p14="http://schemas.microsoft.com/office/powerpoint/2010/main" val="3565330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8CDF-ACBA-44AF-8592-F5F9AAEB133A}"/>
              </a:ext>
            </a:extLst>
          </p:cNvPr>
          <p:cNvSpPr>
            <a:spLocks noGrp="1"/>
          </p:cNvSpPr>
          <p:nvPr>
            <p:ph type="title"/>
          </p:nvPr>
        </p:nvSpPr>
        <p:spPr/>
        <p:txBody>
          <a:bodyPr/>
          <a:lstStyle/>
          <a:p>
            <a:r>
              <a:rPr lang="en-CA" dirty="0"/>
              <a:t>First Do No Harm</a:t>
            </a:r>
          </a:p>
        </p:txBody>
      </p:sp>
      <p:sp>
        <p:nvSpPr>
          <p:cNvPr id="3" name="Text Placeholder 2">
            <a:extLst>
              <a:ext uri="{FF2B5EF4-FFF2-40B4-BE49-F238E27FC236}">
                <a16:creationId xmlns:a16="http://schemas.microsoft.com/office/drawing/2014/main" id="{53DAB4EB-4257-4561-98AB-163B17D65A03}"/>
              </a:ext>
            </a:extLst>
          </p:cNvPr>
          <p:cNvSpPr>
            <a:spLocks noGrp="1"/>
          </p:cNvSpPr>
          <p:nvPr>
            <p:ph type="body" idx="1"/>
          </p:nvPr>
        </p:nvSpPr>
        <p:spPr>
          <a:xfrm>
            <a:off x="461648" y="1406597"/>
            <a:ext cx="7618323" cy="3286779"/>
          </a:xfrm>
        </p:spPr>
        <p:txBody>
          <a:bodyPr/>
          <a:lstStyle/>
          <a:p>
            <a:pPr>
              <a:buFont typeface="Wingdings" panose="05000000000000000000" pitchFamily="2" charset="2"/>
              <a:buChar char="§"/>
            </a:pPr>
            <a:r>
              <a:rPr lang="en-CA" sz="1400" dirty="0"/>
              <a:t>Jennifer </a:t>
            </a:r>
            <a:r>
              <a:rPr lang="en-CA" sz="1400" dirty="0" err="1"/>
              <a:t>O’dea</a:t>
            </a:r>
            <a:r>
              <a:rPr lang="en-CA" sz="1400" dirty="0"/>
              <a:t> in her School-Based Interventions to Prevent Eating (2000) writes “In order to develop effective and sustainable eating disorder prevention programs we must first exclude those </a:t>
            </a:r>
            <a:r>
              <a:rPr lang="en-CA" sz="1400" b="1" dirty="0"/>
              <a:t>approaches and practices which have been proven to be ineffective.” </a:t>
            </a:r>
          </a:p>
          <a:p>
            <a:pPr marL="88900" indent="0">
              <a:buNone/>
            </a:pPr>
            <a:endParaRPr lang="en-CA" sz="1400" b="1" dirty="0"/>
          </a:p>
          <a:p>
            <a:pPr>
              <a:buFont typeface="Wingdings" panose="05000000000000000000" pitchFamily="2" charset="2"/>
              <a:buChar char="§"/>
            </a:pPr>
            <a:r>
              <a:rPr lang="en-CA" sz="1400" dirty="0"/>
              <a:t>Information-based strategies in school classroom settings that have focused on providing students with information about eating disorders, facts about the potential dangers of dieting, nutrition information, and analysis of the social construction of body image ideals and cultural stereotypes of the perfect body have fallen prey to </a:t>
            </a:r>
            <a:r>
              <a:rPr lang="en-CA" sz="1400" b="1" dirty="0"/>
              <a:t>iatrogenesis.</a:t>
            </a:r>
          </a:p>
          <a:p>
            <a:pPr marL="88900" indent="0">
              <a:buNone/>
            </a:pPr>
            <a:endParaRPr lang="en-CA" sz="1400" dirty="0"/>
          </a:p>
          <a:p>
            <a:pPr>
              <a:buFont typeface="Wingdings" panose="05000000000000000000" pitchFamily="2" charset="2"/>
              <a:buChar char="§"/>
            </a:pPr>
            <a:r>
              <a:rPr lang="en-CA" sz="1400" dirty="0"/>
              <a:t>From the Greek word </a:t>
            </a:r>
            <a:r>
              <a:rPr lang="en-CA" sz="1400" i="1" dirty="0" err="1"/>
              <a:t>iatros</a:t>
            </a:r>
            <a:r>
              <a:rPr lang="en-CA" sz="1400" dirty="0"/>
              <a:t>, iatrogenesis means harm brought forth by a healer or any unintended adverse patient outcome because of a health care intervention, not considered the natural course of the illness or injury.</a:t>
            </a:r>
          </a:p>
        </p:txBody>
      </p:sp>
      <p:sp>
        <p:nvSpPr>
          <p:cNvPr id="4" name="Slide Number Placeholder 3">
            <a:extLst>
              <a:ext uri="{FF2B5EF4-FFF2-40B4-BE49-F238E27FC236}">
                <a16:creationId xmlns:a16="http://schemas.microsoft.com/office/drawing/2014/main" id="{0E7DF321-8829-41EE-8C40-1DA3A4753B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5" name="Google Shape;803;p51">
            <a:extLst>
              <a:ext uri="{FF2B5EF4-FFF2-40B4-BE49-F238E27FC236}">
                <a16:creationId xmlns:a16="http://schemas.microsoft.com/office/drawing/2014/main" id="{0B3FCA72-27D1-4E3B-9E59-5E604D03A693}"/>
              </a:ext>
            </a:extLst>
          </p:cNvPr>
          <p:cNvSpPr/>
          <p:nvPr/>
        </p:nvSpPr>
        <p:spPr>
          <a:xfrm>
            <a:off x="7964212" y="3664799"/>
            <a:ext cx="880326" cy="878228"/>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0338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7ECB3-3C9D-490F-9767-15B4534345D1}"/>
              </a:ext>
            </a:extLst>
          </p:cNvPr>
          <p:cNvSpPr>
            <a:spLocks noGrp="1"/>
          </p:cNvSpPr>
          <p:nvPr>
            <p:ph type="title"/>
          </p:nvPr>
        </p:nvSpPr>
        <p:spPr/>
        <p:txBody>
          <a:bodyPr/>
          <a:lstStyle/>
          <a:p>
            <a:r>
              <a:rPr lang="en-CA" dirty="0"/>
              <a:t>Our words and actions have long-lasting effects</a:t>
            </a:r>
          </a:p>
        </p:txBody>
      </p:sp>
      <p:sp>
        <p:nvSpPr>
          <p:cNvPr id="4" name="Text Placeholder 3">
            <a:extLst>
              <a:ext uri="{FF2B5EF4-FFF2-40B4-BE49-F238E27FC236}">
                <a16:creationId xmlns:a16="http://schemas.microsoft.com/office/drawing/2014/main" id="{8B50B29F-129B-4CB5-8A28-2AE65B455A18}"/>
              </a:ext>
            </a:extLst>
          </p:cNvPr>
          <p:cNvSpPr>
            <a:spLocks noGrp="1"/>
          </p:cNvSpPr>
          <p:nvPr>
            <p:ph type="body" idx="1"/>
          </p:nvPr>
        </p:nvSpPr>
        <p:spPr>
          <a:xfrm>
            <a:off x="525567" y="1416898"/>
            <a:ext cx="7521000" cy="3276478"/>
          </a:xfrm>
        </p:spPr>
        <p:txBody>
          <a:bodyPr/>
          <a:lstStyle/>
          <a:p>
            <a:pPr>
              <a:buFont typeface="Wingdings" panose="05000000000000000000" pitchFamily="2" charset="2"/>
              <a:buChar char="§"/>
            </a:pPr>
            <a:r>
              <a:rPr lang="en-CA" sz="1400" dirty="0"/>
              <a:t>Research by clinicians and researchers at the Hospital for Sick Children and Children’s Hospital of Eastern Ontario (</a:t>
            </a:r>
            <a:r>
              <a:rPr lang="en-CA" sz="1400" dirty="0" err="1"/>
              <a:t>Pinhas</a:t>
            </a:r>
            <a:r>
              <a:rPr lang="en-CA" sz="1400" dirty="0"/>
              <a:t>, L., McVey, G., Walker, K. S., Norris, M., Katzman, D., &amp; Collier, S., 2013) exposes how </a:t>
            </a:r>
            <a:r>
              <a:rPr lang="en-CA" sz="1400" b="1" dirty="0"/>
              <a:t>healthy eating and weight initiatives,</a:t>
            </a:r>
            <a:r>
              <a:rPr lang="en-CA" sz="1400" dirty="0"/>
              <a:t> that have been incorporated into many schools to combat the “obesity” problem, </a:t>
            </a:r>
            <a:r>
              <a:rPr lang="en-CA" sz="1400" b="1" dirty="0"/>
              <a:t>can trigger the adoption of unhealthy behaviours for some students.</a:t>
            </a:r>
            <a:r>
              <a:rPr lang="en-CA" sz="1400" dirty="0"/>
              <a:t> </a:t>
            </a:r>
          </a:p>
          <a:p>
            <a:pPr>
              <a:buFont typeface="Wingdings" panose="05000000000000000000" pitchFamily="2" charset="2"/>
              <a:buChar char="§"/>
            </a:pPr>
            <a:endParaRPr lang="en-CA" sz="1400" dirty="0"/>
          </a:p>
          <a:p>
            <a:pPr>
              <a:buFont typeface="Wingdings" panose="05000000000000000000" pitchFamily="2" charset="2"/>
              <a:buChar char="§"/>
            </a:pPr>
            <a:r>
              <a:rPr lang="en-CA" sz="1400" dirty="0"/>
              <a:t>It is a heavy burden to unload that </a:t>
            </a:r>
            <a:r>
              <a:rPr lang="en-CA" sz="1400" i="1" dirty="0"/>
              <a:t>despite good intentions, </a:t>
            </a:r>
            <a:r>
              <a:rPr lang="en-CA" sz="1400" dirty="0"/>
              <a:t>the unanticipated consequences of how we teach our curriculum is having a profound negative effect on our youth. As Family Studies educators we need to step up and realize how to reduce the risk of harm to our students, ourselves, and the future society we are educating. </a:t>
            </a:r>
          </a:p>
          <a:p>
            <a:pPr marL="88900" indent="0">
              <a:buNone/>
            </a:pPr>
            <a:r>
              <a:rPr lang="en-CA" sz="1400" dirty="0"/>
              <a:t> </a:t>
            </a:r>
          </a:p>
          <a:p>
            <a:pPr>
              <a:buFont typeface="Wingdings" panose="05000000000000000000" pitchFamily="2" charset="2"/>
              <a:buChar char="§"/>
            </a:pPr>
            <a:r>
              <a:rPr lang="en-CA" sz="1400" dirty="0"/>
              <a:t>Our students experience diet culture in our classrooms and schools unless we make a conscious effort to eliminate it. </a:t>
            </a:r>
            <a:r>
              <a:rPr lang="en-CA" sz="1400" b="1" dirty="0"/>
              <a:t>Have you been a purveyor of diet culture? </a:t>
            </a:r>
            <a:r>
              <a:rPr lang="en-CA" sz="1400" dirty="0"/>
              <a:t>Continue reading to learn more.</a:t>
            </a:r>
          </a:p>
          <a:p>
            <a:pPr marL="88900" indent="0">
              <a:buNone/>
            </a:pPr>
            <a:endParaRPr lang="en-CA" sz="1200" dirty="0"/>
          </a:p>
          <a:p>
            <a:endParaRPr lang="en-CA" dirty="0"/>
          </a:p>
        </p:txBody>
      </p:sp>
      <p:sp>
        <p:nvSpPr>
          <p:cNvPr id="2" name="Slide Number Placeholder 1">
            <a:extLst>
              <a:ext uri="{FF2B5EF4-FFF2-40B4-BE49-F238E27FC236}">
                <a16:creationId xmlns:a16="http://schemas.microsoft.com/office/drawing/2014/main" id="{3D132398-5B35-46E8-B061-427DAF7741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5" name="Google Shape;802;p51">
            <a:extLst>
              <a:ext uri="{FF2B5EF4-FFF2-40B4-BE49-F238E27FC236}">
                <a16:creationId xmlns:a16="http://schemas.microsoft.com/office/drawing/2014/main" id="{32C029D5-0039-4F7F-AE78-D5F1DEE88747}"/>
              </a:ext>
            </a:extLst>
          </p:cNvPr>
          <p:cNvSpPr/>
          <p:nvPr/>
        </p:nvSpPr>
        <p:spPr>
          <a:xfrm>
            <a:off x="7985377" y="3637268"/>
            <a:ext cx="837996" cy="855883"/>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512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7F36DD-FB83-4F96-AB12-A7388BC43F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5" name="Picture 4">
            <a:extLst>
              <a:ext uri="{FF2B5EF4-FFF2-40B4-BE49-F238E27FC236}">
                <a16:creationId xmlns:a16="http://schemas.microsoft.com/office/drawing/2014/main" id="{B00807ED-1C69-451B-85C3-20372DE1B48B}"/>
              </a:ext>
            </a:extLst>
          </p:cNvPr>
          <p:cNvPicPr>
            <a:picLocks noChangeAspect="1"/>
          </p:cNvPicPr>
          <p:nvPr/>
        </p:nvPicPr>
        <p:blipFill>
          <a:blip r:embed="rId2"/>
          <a:stretch>
            <a:fillRect/>
          </a:stretch>
        </p:blipFill>
        <p:spPr>
          <a:xfrm>
            <a:off x="1371055" y="1103011"/>
            <a:ext cx="6142586" cy="3458985"/>
          </a:xfrm>
          <a:prstGeom prst="rect">
            <a:avLst/>
          </a:prstGeom>
        </p:spPr>
      </p:pic>
      <p:sp>
        <p:nvSpPr>
          <p:cNvPr id="8" name="Rectangle 7">
            <a:extLst>
              <a:ext uri="{FF2B5EF4-FFF2-40B4-BE49-F238E27FC236}">
                <a16:creationId xmlns:a16="http://schemas.microsoft.com/office/drawing/2014/main" id="{62DC1906-01A2-4FD2-BFC3-253E42083F39}"/>
              </a:ext>
            </a:extLst>
          </p:cNvPr>
          <p:cNvSpPr/>
          <p:nvPr/>
        </p:nvSpPr>
        <p:spPr>
          <a:xfrm>
            <a:off x="713637" y="581504"/>
            <a:ext cx="4059125" cy="615553"/>
          </a:xfrm>
          <a:prstGeom prst="rect">
            <a:avLst/>
          </a:prstGeom>
        </p:spPr>
        <p:txBody>
          <a:bodyPr wrap="none">
            <a:spAutoFit/>
          </a:bodyPr>
          <a:lstStyle/>
          <a:p>
            <a:r>
              <a:rPr lang="en-CA" sz="3400" b="1" dirty="0">
                <a:solidFill>
                  <a:srgbClr val="2B3547"/>
                </a:solidFill>
                <a:latin typeface="Amatic SC"/>
                <a:cs typeface="Amatic SC"/>
                <a:sym typeface="Amatic SC"/>
              </a:rPr>
              <a:t>Deepening Our Understanding</a:t>
            </a:r>
            <a:endParaRPr lang="en-CA" dirty="0"/>
          </a:p>
        </p:txBody>
      </p:sp>
    </p:spTree>
    <p:extLst>
      <p:ext uri="{BB962C8B-B14F-4D97-AF65-F5344CB8AC3E}">
        <p14:creationId xmlns:p14="http://schemas.microsoft.com/office/powerpoint/2010/main" val="4054498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C78D-27B3-499E-8E8A-766611F37C2C}"/>
              </a:ext>
            </a:extLst>
          </p:cNvPr>
          <p:cNvSpPr>
            <a:spLocks noGrp="1"/>
          </p:cNvSpPr>
          <p:nvPr>
            <p:ph type="title"/>
          </p:nvPr>
        </p:nvSpPr>
        <p:spPr>
          <a:xfrm>
            <a:off x="862391" y="598600"/>
            <a:ext cx="7077868" cy="396300"/>
          </a:xfrm>
        </p:spPr>
        <p:txBody>
          <a:bodyPr/>
          <a:lstStyle/>
          <a:p>
            <a:r>
              <a:rPr lang="en-CA" dirty="0"/>
              <a:t>Disordered habits that have been normalized by society</a:t>
            </a:r>
          </a:p>
        </p:txBody>
      </p:sp>
      <p:sp>
        <p:nvSpPr>
          <p:cNvPr id="4" name="Slide Number Placeholder 3">
            <a:extLst>
              <a:ext uri="{FF2B5EF4-FFF2-40B4-BE49-F238E27FC236}">
                <a16:creationId xmlns:a16="http://schemas.microsoft.com/office/drawing/2014/main" id="{D2C2A0EB-BD59-44B5-A213-4C4D59A831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graphicFrame>
        <p:nvGraphicFramePr>
          <p:cNvPr id="5" name="Table 4">
            <a:extLst>
              <a:ext uri="{FF2B5EF4-FFF2-40B4-BE49-F238E27FC236}">
                <a16:creationId xmlns:a16="http://schemas.microsoft.com/office/drawing/2014/main" id="{E182FBCB-2CD4-478C-BFAE-7413A3EF4278}"/>
              </a:ext>
            </a:extLst>
          </p:cNvPr>
          <p:cNvGraphicFramePr>
            <a:graphicFrameLocks noGrp="1"/>
          </p:cNvGraphicFramePr>
          <p:nvPr>
            <p:extLst>
              <p:ext uri="{D42A27DB-BD31-4B8C-83A1-F6EECF244321}">
                <p14:modId xmlns:p14="http://schemas.microsoft.com/office/powerpoint/2010/main" val="1113107155"/>
              </p:ext>
            </p:extLst>
          </p:nvPr>
        </p:nvGraphicFramePr>
        <p:xfrm>
          <a:off x="694869" y="1500243"/>
          <a:ext cx="7632407" cy="2837940"/>
        </p:xfrm>
        <a:graphic>
          <a:graphicData uri="http://schemas.openxmlformats.org/drawingml/2006/table">
            <a:tbl>
              <a:tblPr firstRow="1" bandRow="1">
                <a:tableStyleId>{2C0C35A8-31EE-4B06-98D1-F3640B604409}</a:tableStyleId>
              </a:tblPr>
              <a:tblGrid>
                <a:gridCol w="6210269">
                  <a:extLst>
                    <a:ext uri="{9D8B030D-6E8A-4147-A177-3AD203B41FA5}">
                      <a16:colId xmlns:a16="http://schemas.microsoft.com/office/drawing/2014/main" val="3325333724"/>
                    </a:ext>
                  </a:extLst>
                </a:gridCol>
                <a:gridCol w="1422138">
                  <a:extLst>
                    <a:ext uri="{9D8B030D-6E8A-4147-A177-3AD203B41FA5}">
                      <a16:colId xmlns:a16="http://schemas.microsoft.com/office/drawing/2014/main" val="824216300"/>
                    </a:ext>
                  </a:extLst>
                </a:gridCol>
              </a:tblGrid>
              <a:tr h="399540">
                <a:tc>
                  <a:txBody>
                    <a:bodyPr/>
                    <a:lstStyle/>
                    <a:p>
                      <a:r>
                        <a:rPr lang="en-CA" sz="1600" b="1" dirty="0"/>
                        <a:t>Disordered habit</a:t>
                      </a:r>
                    </a:p>
                  </a:txBody>
                  <a:tcPr/>
                </a:tc>
                <a:tc>
                  <a:txBody>
                    <a:bodyPr/>
                    <a:lstStyle/>
                    <a:p>
                      <a:r>
                        <a:rPr lang="en-CA" sz="1600" b="1" dirty="0"/>
                        <a:t>Seen it? </a:t>
                      </a:r>
                      <a:r>
                        <a:rPr lang="en-CA" sz="1600" b="1" dirty="0">
                          <a:sym typeface="Wingdings" panose="05000000000000000000" pitchFamily="2" charset="2"/>
                        </a:rPr>
                        <a:t></a:t>
                      </a:r>
                      <a:endParaRPr lang="en-CA" sz="1600" b="1" dirty="0"/>
                    </a:p>
                  </a:txBody>
                  <a:tcPr/>
                </a:tc>
                <a:extLst>
                  <a:ext uri="{0D108BD9-81ED-4DB2-BD59-A6C34878D82A}">
                    <a16:rowId xmlns:a16="http://schemas.microsoft.com/office/drawing/2014/main" val="752455776"/>
                  </a:ext>
                </a:extLst>
              </a:tr>
              <a:tr h="0">
                <a:tc>
                  <a:txBody>
                    <a:bodyPr/>
                    <a:lstStyle/>
                    <a:p>
                      <a:r>
                        <a:rPr lang="en-CA" dirty="0"/>
                        <a:t>Measuring or weighing food</a:t>
                      </a:r>
                    </a:p>
                  </a:txBody>
                  <a:tcPr/>
                </a:tc>
                <a:tc>
                  <a:txBody>
                    <a:bodyPr/>
                    <a:lstStyle/>
                    <a:p>
                      <a:endParaRPr lang="en-CA" dirty="0"/>
                    </a:p>
                  </a:txBody>
                  <a:tcPr/>
                </a:tc>
                <a:extLst>
                  <a:ext uri="{0D108BD9-81ED-4DB2-BD59-A6C34878D82A}">
                    <a16:rowId xmlns:a16="http://schemas.microsoft.com/office/drawing/2014/main" val="2589904090"/>
                  </a:ext>
                </a:extLst>
              </a:tr>
              <a:tr h="0">
                <a:tc>
                  <a:txBody>
                    <a:bodyPr/>
                    <a:lstStyle/>
                    <a:p>
                      <a:r>
                        <a:rPr lang="en-CA" dirty="0"/>
                        <a:t>Talking about getting healthy with an emphasis on changing weight or shape</a:t>
                      </a:r>
                    </a:p>
                  </a:txBody>
                  <a:tcPr/>
                </a:tc>
                <a:tc>
                  <a:txBody>
                    <a:bodyPr/>
                    <a:lstStyle/>
                    <a:p>
                      <a:endParaRPr lang="en-CA" dirty="0"/>
                    </a:p>
                  </a:txBody>
                  <a:tcPr/>
                </a:tc>
                <a:extLst>
                  <a:ext uri="{0D108BD9-81ED-4DB2-BD59-A6C34878D82A}">
                    <a16:rowId xmlns:a16="http://schemas.microsoft.com/office/drawing/2014/main" val="2538174953"/>
                  </a:ext>
                </a:extLst>
              </a:tr>
              <a:tr h="0">
                <a:tc>
                  <a:txBody>
                    <a:bodyPr/>
                    <a:lstStyle/>
                    <a:p>
                      <a:r>
                        <a:rPr lang="en-CA" dirty="0"/>
                        <a:t>Having “rules” for eating or a “right” way of eating</a:t>
                      </a:r>
                    </a:p>
                  </a:txBody>
                  <a:tcPr/>
                </a:tc>
                <a:tc>
                  <a:txBody>
                    <a:bodyPr/>
                    <a:lstStyle/>
                    <a:p>
                      <a:endParaRPr lang="en-CA" dirty="0"/>
                    </a:p>
                  </a:txBody>
                  <a:tcPr/>
                </a:tc>
                <a:extLst>
                  <a:ext uri="{0D108BD9-81ED-4DB2-BD59-A6C34878D82A}">
                    <a16:rowId xmlns:a16="http://schemas.microsoft.com/office/drawing/2014/main" val="3002728743"/>
                  </a:ext>
                </a:extLst>
              </a:tr>
              <a:tr h="0">
                <a:tc>
                  <a:txBody>
                    <a:bodyPr/>
                    <a:lstStyle/>
                    <a:p>
                      <a:r>
                        <a:rPr lang="en-CA" dirty="0"/>
                        <a:t>Relying on gadgets or apps to tell us what and how much to eat</a:t>
                      </a:r>
                    </a:p>
                  </a:txBody>
                  <a:tcPr/>
                </a:tc>
                <a:tc>
                  <a:txBody>
                    <a:bodyPr/>
                    <a:lstStyle/>
                    <a:p>
                      <a:endParaRPr lang="en-CA" dirty="0"/>
                    </a:p>
                  </a:txBody>
                  <a:tcPr/>
                </a:tc>
                <a:extLst>
                  <a:ext uri="{0D108BD9-81ED-4DB2-BD59-A6C34878D82A}">
                    <a16:rowId xmlns:a16="http://schemas.microsoft.com/office/drawing/2014/main" val="2580996066"/>
                  </a:ext>
                </a:extLst>
              </a:tr>
              <a:tr h="0">
                <a:tc>
                  <a:txBody>
                    <a:bodyPr/>
                    <a:lstStyle/>
                    <a:p>
                      <a:r>
                        <a:rPr lang="en-CA" dirty="0"/>
                        <a:t>“Tracking” food and beverages consumed</a:t>
                      </a:r>
                    </a:p>
                  </a:txBody>
                  <a:tcPr/>
                </a:tc>
                <a:tc>
                  <a:txBody>
                    <a:bodyPr/>
                    <a:lstStyle/>
                    <a:p>
                      <a:endParaRPr lang="en-CA" dirty="0"/>
                    </a:p>
                  </a:txBody>
                  <a:tcPr/>
                </a:tc>
                <a:extLst>
                  <a:ext uri="{0D108BD9-81ED-4DB2-BD59-A6C34878D82A}">
                    <a16:rowId xmlns:a16="http://schemas.microsoft.com/office/drawing/2014/main" val="2028997720"/>
                  </a:ext>
                </a:extLst>
              </a:tr>
              <a:tr h="0">
                <a:tc>
                  <a:txBody>
                    <a:bodyPr/>
                    <a:lstStyle/>
                    <a:p>
                      <a:r>
                        <a:rPr lang="en-CA" dirty="0"/>
                        <a:t>Intentionally ignoring hunger cues</a:t>
                      </a:r>
                    </a:p>
                  </a:txBody>
                  <a:tcPr/>
                </a:tc>
                <a:tc>
                  <a:txBody>
                    <a:bodyPr/>
                    <a:lstStyle/>
                    <a:p>
                      <a:endParaRPr lang="en-CA" dirty="0"/>
                    </a:p>
                  </a:txBody>
                  <a:tcPr/>
                </a:tc>
                <a:extLst>
                  <a:ext uri="{0D108BD9-81ED-4DB2-BD59-A6C34878D82A}">
                    <a16:rowId xmlns:a16="http://schemas.microsoft.com/office/drawing/2014/main" val="1902121036"/>
                  </a:ext>
                </a:extLst>
              </a:tr>
              <a:tr h="0">
                <a:tc>
                  <a:txBody>
                    <a:bodyPr/>
                    <a:lstStyle/>
                    <a:p>
                      <a:r>
                        <a:rPr lang="en-CA" dirty="0"/>
                        <a:t>Bonding over food rules, diets and restricted eating</a:t>
                      </a:r>
                    </a:p>
                  </a:txBody>
                  <a:tcPr/>
                </a:tc>
                <a:tc>
                  <a:txBody>
                    <a:bodyPr/>
                    <a:lstStyle/>
                    <a:p>
                      <a:endParaRPr lang="en-CA" dirty="0"/>
                    </a:p>
                  </a:txBody>
                  <a:tcPr/>
                </a:tc>
                <a:extLst>
                  <a:ext uri="{0D108BD9-81ED-4DB2-BD59-A6C34878D82A}">
                    <a16:rowId xmlns:a16="http://schemas.microsoft.com/office/drawing/2014/main" val="1625523284"/>
                  </a:ext>
                </a:extLst>
              </a:tr>
              <a:tr h="0">
                <a:tc>
                  <a:txBody>
                    <a:bodyPr/>
                    <a:lstStyle/>
                    <a:p>
                      <a:r>
                        <a:rPr lang="en-CA" dirty="0"/>
                        <a:t>Using moralizing language to describe food such as “good, bad, junk, clean"</a:t>
                      </a:r>
                    </a:p>
                  </a:txBody>
                  <a:tcPr/>
                </a:tc>
                <a:tc>
                  <a:txBody>
                    <a:bodyPr/>
                    <a:lstStyle/>
                    <a:p>
                      <a:endParaRPr lang="en-CA" dirty="0"/>
                    </a:p>
                  </a:txBody>
                  <a:tcPr/>
                </a:tc>
                <a:extLst>
                  <a:ext uri="{0D108BD9-81ED-4DB2-BD59-A6C34878D82A}">
                    <a16:rowId xmlns:a16="http://schemas.microsoft.com/office/drawing/2014/main" val="1130085939"/>
                  </a:ext>
                </a:extLst>
              </a:tr>
            </a:tbl>
          </a:graphicData>
        </a:graphic>
      </p:graphicFrame>
      <p:sp>
        <p:nvSpPr>
          <p:cNvPr id="6" name="Text Placeholder 2">
            <a:extLst>
              <a:ext uri="{FF2B5EF4-FFF2-40B4-BE49-F238E27FC236}">
                <a16:creationId xmlns:a16="http://schemas.microsoft.com/office/drawing/2014/main" id="{0DFACB64-E456-3343-A685-001C45E326B2}"/>
              </a:ext>
            </a:extLst>
          </p:cNvPr>
          <p:cNvSpPr txBox="1">
            <a:spLocks/>
          </p:cNvSpPr>
          <p:nvPr/>
        </p:nvSpPr>
        <p:spPr>
          <a:xfrm>
            <a:off x="1068562" y="4843526"/>
            <a:ext cx="7258714" cy="41944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rgbClr val="FF7C80"/>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pPr marL="88900" indent="0">
              <a:buFont typeface="Nunito"/>
              <a:buNone/>
            </a:pPr>
            <a:r>
              <a:rPr lang="en-CA" sz="1000" dirty="0"/>
              <a:t>Revised from resources by NEDIC for Eating Disorder Awareness Week 2022 and Brooke </a:t>
            </a:r>
            <a:r>
              <a:rPr lang="en-CA" sz="1000" dirty="0" err="1"/>
              <a:t>Bulloch</a:t>
            </a:r>
            <a:r>
              <a:rPr lang="en-CA" sz="1000" dirty="0"/>
              <a:t>, RD, Saskatchewan</a:t>
            </a:r>
          </a:p>
        </p:txBody>
      </p:sp>
      <p:sp>
        <p:nvSpPr>
          <p:cNvPr id="7" name="Google Shape;781;p51">
            <a:extLst>
              <a:ext uri="{FF2B5EF4-FFF2-40B4-BE49-F238E27FC236}">
                <a16:creationId xmlns:a16="http://schemas.microsoft.com/office/drawing/2014/main" id="{8F03DF7F-40A7-4F76-8CA9-FB5F4E0B0B3D}"/>
              </a:ext>
            </a:extLst>
          </p:cNvPr>
          <p:cNvSpPr/>
          <p:nvPr/>
        </p:nvSpPr>
        <p:spPr>
          <a:xfrm>
            <a:off x="7767822" y="3831603"/>
            <a:ext cx="972910" cy="616097"/>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7928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187C4D-948F-4532-B336-6583C4994F28}"/>
              </a:ext>
            </a:extLst>
          </p:cNvPr>
          <p:cNvSpPr>
            <a:spLocks noGrp="1"/>
          </p:cNvSpPr>
          <p:nvPr>
            <p:ph type="title"/>
          </p:nvPr>
        </p:nvSpPr>
        <p:spPr/>
        <p:txBody>
          <a:bodyPr/>
          <a:lstStyle/>
          <a:p>
            <a:r>
              <a:rPr lang="en-CA" dirty="0"/>
              <a:t>Do you talk about food in moral terms?</a:t>
            </a:r>
          </a:p>
        </p:txBody>
      </p:sp>
      <p:sp>
        <p:nvSpPr>
          <p:cNvPr id="4" name="Text Placeholder 3">
            <a:extLst>
              <a:ext uri="{FF2B5EF4-FFF2-40B4-BE49-F238E27FC236}">
                <a16:creationId xmlns:a16="http://schemas.microsoft.com/office/drawing/2014/main" id="{B23ADA93-A4A9-4864-A95F-1D4A5A842361}"/>
              </a:ext>
            </a:extLst>
          </p:cNvPr>
          <p:cNvSpPr>
            <a:spLocks noGrp="1"/>
          </p:cNvSpPr>
          <p:nvPr>
            <p:ph type="body" idx="1"/>
          </p:nvPr>
        </p:nvSpPr>
        <p:spPr>
          <a:xfrm>
            <a:off x="443343" y="1377141"/>
            <a:ext cx="7746499" cy="2840400"/>
          </a:xfrm>
        </p:spPr>
        <p:txBody>
          <a:bodyPr/>
          <a:lstStyle/>
          <a:p>
            <a:pPr>
              <a:buFont typeface="Courier New" panose="02070309020205020404" pitchFamily="49" charset="0"/>
              <a:buChar char="o"/>
            </a:pPr>
            <a:r>
              <a:rPr lang="en-CA" sz="1600" b="1" dirty="0"/>
              <a:t>Words that place a moral value on certain foods tend to </a:t>
            </a:r>
            <a:r>
              <a:rPr lang="en-CA" sz="1600" b="1" i="1" dirty="0"/>
              <a:t>give us direction</a:t>
            </a:r>
            <a:r>
              <a:rPr lang="en-CA" sz="1600" b="1" dirty="0"/>
              <a:t> </a:t>
            </a:r>
            <a:r>
              <a:rPr lang="en-CA" sz="1600" b="1" i="1" dirty="0"/>
              <a:t>on what to eat </a:t>
            </a:r>
          </a:p>
          <a:p>
            <a:pPr>
              <a:buFont typeface="Courier New" panose="02070309020205020404" pitchFamily="49" charset="0"/>
              <a:buChar char="o"/>
            </a:pPr>
            <a:r>
              <a:rPr lang="en-CA" sz="1600" dirty="0"/>
              <a:t>This neglects the process of looking inward to consider what we may </a:t>
            </a:r>
            <a:r>
              <a:rPr lang="en-CA" sz="1600" i="1" dirty="0"/>
              <a:t>want</a:t>
            </a:r>
            <a:r>
              <a:rPr lang="en-CA" sz="1600" dirty="0"/>
              <a:t> to eat or perhaps educating ourselves on what nutrients our bodies </a:t>
            </a:r>
            <a:r>
              <a:rPr lang="en-CA" sz="1600" i="1" dirty="0"/>
              <a:t>actually need</a:t>
            </a:r>
            <a:r>
              <a:rPr lang="en-CA" sz="1600" dirty="0"/>
              <a:t>.</a:t>
            </a:r>
          </a:p>
          <a:p>
            <a:pPr>
              <a:buFont typeface="Courier New" panose="02070309020205020404" pitchFamily="49" charset="0"/>
              <a:buChar char="o"/>
            </a:pPr>
            <a:r>
              <a:rPr lang="en-CA" sz="1600" dirty="0"/>
              <a:t>“They really encourage behaviors or thought processes that make people distrust their own body's response to food, and offer them alternatives to ignore hunger cues,” explains National Eating Disorder Association (NEDA) director of programs Lauren </a:t>
            </a:r>
            <a:r>
              <a:rPr lang="en-CA" sz="1600" dirty="0" err="1"/>
              <a:t>Smolar</a:t>
            </a:r>
            <a:r>
              <a:rPr lang="en-CA" sz="1600" dirty="0"/>
              <a:t> (Schumer, 2021)</a:t>
            </a:r>
          </a:p>
        </p:txBody>
      </p:sp>
      <p:sp>
        <p:nvSpPr>
          <p:cNvPr id="2" name="Slide Number Placeholder 1">
            <a:extLst>
              <a:ext uri="{FF2B5EF4-FFF2-40B4-BE49-F238E27FC236}">
                <a16:creationId xmlns:a16="http://schemas.microsoft.com/office/drawing/2014/main" id="{358A3239-23B0-42DE-996F-60A44DE547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2708062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49FEF6C-B356-4C08-87B7-D90492F1D35B}"/>
              </a:ext>
            </a:extLst>
          </p:cNvPr>
          <p:cNvSpPr>
            <a:spLocks noGrp="1"/>
          </p:cNvSpPr>
          <p:nvPr>
            <p:ph type="body" idx="1"/>
          </p:nvPr>
        </p:nvSpPr>
        <p:spPr/>
        <p:txBody>
          <a:bodyPr/>
          <a:lstStyle/>
          <a:p>
            <a:r>
              <a:rPr lang="en-CA" sz="2400" b="1" dirty="0">
                <a:latin typeface="Aharoni" panose="02010803020104030203" pitchFamily="2" charset="-79"/>
                <a:cs typeface="Aharoni" panose="02010803020104030203" pitchFamily="2" charset="-79"/>
              </a:rPr>
              <a:t>MICROAGGRESSION</a:t>
            </a:r>
          </a:p>
        </p:txBody>
      </p:sp>
      <p:sp>
        <p:nvSpPr>
          <p:cNvPr id="5" name="Slide Number Placeholder 4">
            <a:extLst>
              <a:ext uri="{FF2B5EF4-FFF2-40B4-BE49-F238E27FC236}">
                <a16:creationId xmlns:a16="http://schemas.microsoft.com/office/drawing/2014/main" id="{D7A712E2-5EB1-4BF3-9634-5FEC5F0465C8}"/>
              </a:ext>
            </a:extLst>
          </p:cNvPr>
          <p:cNvSpPr>
            <a:spLocks noGrp="1"/>
          </p:cNvSpPr>
          <p:nvPr>
            <p:ph type="sldNum" idx="12"/>
          </p:nvPr>
        </p:nvSpPr>
        <p:spPr/>
        <p:txBody>
          <a:bodyPr/>
          <a:lstStyle/>
          <a:p>
            <a:fld id="{568FEA7B-050D-4DF3-BE29-448EA716CFBE}" type="slidenum">
              <a:rPr lang="en-CA" smtClean="0"/>
              <a:t>35</a:t>
            </a:fld>
            <a:endParaRPr lang="en-CA"/>
          </a:p>
        </p:txBody>
      </p:sp>
      <p:sp>
        <p:nvSpPr>
          <p:cNvPr id="9" name="TextBox 8">
            <a:extLst>
              <a:ext uri="{FF2B5EF4-FFF2-40B4-BE49-F238E27FC236}">
                <a16:creationId xmlns:a16="http://schemas.microsoft.com/office/drawing/2014/main" id="{603726CF-F101-4E4D-B6ED-5BCB56AA12B7}"/>
              </a:ext>
            </a:extLst>
          </p:cNvPr>
          <p:cNvSpPr txBox="1"/>
          <p:nvPr/>
        </p:nvSpPr>
        <p:spPr>
          <a:xfrm>
            <a:off x="609407" y="592098"/>
            <a:ext cx="7925186" cy="3447098"/>
          </a:xfrm>
          <a:prstGeom prst="rect">
            <a:avLst/>
          </a:prstGeom>
          <a:noFill/>
        </p:spPr>
        <p:txBody>
          <a:bodyPr wrap="square" rtlCol="0">
            <a:spAutoFit/>
          </a:bodyPr>
          <a:lstStyle/>
          <a:p>
            <a:r>
              <a:rPr lang="en-CA" sz="1200" b="1" dirty="0"/>
              <a:t>Usage Guidelines:</a:t>
            </a:r>
          </a:p>
          <a:p>
            <a:pPr marL="285750" indent="-285750">
              <a:buFont typeface="Arial" panose="020B0604020202020204" pitchFamily="34" charset="0"/>
              <a:buChar char="•"/>
            </a:pPr>
            <a:r>
              <a:rPr lang="en-CA" sz="1200" dirty="0"/>
              <a:t>Weight-related microaggressions are subtle, perhaps unintentional communications of weight bias. They may be verbal, </a:t>
            </a:r>
            <a:r>
              <a:rPr lang="en-CA" sz="1200" i="1" dirty="0"/>
              <a:t>but they may also be non-verbal. </a:t>
            </a:r>
            <a:r>
              <a:rPr lang="en-CA" sz="1200" dirty="0"/>
              <a:t>These multiple small, or apparently inconsequential, reminders of the supposed devalued status are endemic and often overlooked.</a:t>
            </a:r>
          </a:p>
          <a:p>
            <a:r>
              <a:rPr lang="en-CA" sz="1200" dirty="0"/>
              <a:t> </a:t>
            </a:r>
            <a:endParaRPr lang="en-CA" sz="1200" b="1" dirty="0"/>
          </a:p>
          <a:p>
            <a:r>
              <a:rPr lang="en-CA" sz="1200" b="1" dirty="0"/>
              <a:t>Can:</a:t>
            </a:r>
          </a:p>
          <a:p>
            <a:pPr marL="265113" indent="-265113">
              <a:buFont typeface="Arial" panose="020B0604020202020204" pitchFamily="34" charset="0"/>
              <a:buChar char="•"/>
            </a:pPr>
            <a:r>
              <a:rPr lang="en-CA" sz="1200" dirty="0"/>
              <a:t>Make it a habit not to use language that focuses on your own or others’ weight. We have no idea what someone is going through. When we stop using this kind of language we create an environment in which people of all sizes can coexist without a sense of weight surveillance. </a:t>
            </a:r>
          </a:p>
          <a:p>
            <a:pPr marL="265113" indent="-265113">
              <a:buFont typeface="Arial" panose="020B0604020202020204" pitchFamily="34" charset="0"/>
              <a:buChar char="•"/>
            </a:pPr>
            <a:r>
              <a:rPr lang="en-CA" sz="1200" dirty="0"/>
              <a:t>Pay attention to the non-verbal actions that inhibit comfort of diverse bodies. Do you offer sports or movement clubs at school for all bodies? Does school spirit-wear or SWAG come in a variety of sizes?</a:t>
            </a:r>
          </a:p>
          <a:p>
            <a:endParaRPr lang="en-CA" sz="1200" dirty="0"/>
          </a:p>
          <a:p>
            <a:r>
              <a:rPr lang="en-CA" sz="1200" b="1" dirty="0"/>
              <a:t>Caution:</a:t>
            </a:r>
          </a:p>
          <a:p>
            <a:pPr marL="285750" indent="-285750">
              <a:buFont typeface="Arial" panose="020B0604020202020204" pitchFamily="34" charset="0"/>
              <a:buChar char="•"/>
            </a:pPr>
            <a:r>
              <a:rPr lang="en-CA" sz="1200" dirty="0"/>
              <a:t>Using the phrase, </a:t>
            </a:r>
            <a:r>
              <a:rPr lang="en-CA" sz="1200" b="1" dirty="0"/>
              <a:t>“Wow, have you lost weight?”. </a:t>
            </a:r>
            <a:r>
              <a:rPr lang="en-CA" sz="1200" dirty="0"/>
              <a:t>Recognize the potential impact of the statement. It has a series of implications associated with it. The statement assumes that </a:t>
            </a:r>
            <a:r>
              <a:rPr lang="en-CA" sz="1200" i="1" dirty="0"/>
              <a:t>weight loss is always positive</a:t>
            </a:r>
            <a:r>
              <a:rPr lang="en-CA" sz="1200" dirty="0"/>
              <a:t>, no matter how it is achieved. This statement may seem innocuous, but it actually creates an uncomfortable sense that people are being surveillant and judging a body.</a:t>
            </a:r>
          </a:p>
          <a:p>
            <a:endParaRPr lang="en-CA" dirty="0"/>
          </a:p>
        </p:txBody>
      </p:sp>
      <p:sp>
        <p:nvSpPr>
          <p:cNvPr id="10" name="Google Shape;803;p51">
            <a:extLst>
              <a:ext uri="{FF2B5EF4-FFF2-40B4-BE49-F238E27FC236}">
                <a16:creationId xmlns:a16="http://schemas.microsoft.com/office/drawing/2014/main" id="{54556876-86B7-4608-A5A6-E5FCD2F8474D}"/>
              </a:ext>
            </a:extLst>
          </p:cNvPr>
          <p:cNvSpPr/>
          <p:nvPr/>
        </p:nvSpPr>
        <p:spPr>
          <a:xfrm>
            <a:off x="7920533" y="3682157"/>
            <a:ext cx="800782" cy="886770"/>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0324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C436-65BF-4D04-8B7C-8EB7E8509495}"/>
              </a:ext>
            </a:extLst>
          </p:cNvPr>
          <p:cNvSpPr>
            <a:spLocks noGrp="1"/>
          </p:cNvSpPr>
          <p:nvPr>
            <p:ph type="title"/>
          </p:nvPr>
        </p:nvSpPr>
        <p:spPr>
          <a:xfrm>
            <a:off x="628650" y="132926"/>
            <a:ext cx="7886700" cy="994172"/>
          </a:xfrm>
        </p:spPr>
        <p:txBody>
          <a:bodyPr/>
          <a:lstStyle/>
          <a:p>
            <a:r>
              <a:rPr lang="en-CA" dirty="0">
                <a:latin typeface="Aharoni" panose="02010803020104030203" pitchFamily="2" charset="-79"/>
                <a:cs typeface="Aharoni" panose="02010803020104030203" pitchFamily="2" charset="-79"/>
              </a:rPr>
              <a:t>Understanding Body Inclusivity</a:t>
            </a:r>
            <a:br>
              <a:rPr lang="en-CA" dirty="0">
                <a:latin typeface="Aharoni" panose="02010803020104030203" pitchFamily="2" charset="-79"/>
                <a:cs typeface="Aharoni" panose="02010803020104030203" pitchFamily="2" charset="-79"/>
              </a:rPr>
            </a:br>
            <a:r>
              <a:rPr lang="en-CA" sz="2100" dirty="0">
                <a:latin typeface="+mn-lt"/>
                <a:cs typeface="Aharoni" panose="02010803020104030203" pitchFamily="2" charset="-79"/>
              </a:rPr>
              <a:t>Do the mall and the Instagram match? Activity for Adults</a:t>
            </a:r>
            <a:endParaRPr lang="en-CA" dirty="0">
              <a:latin typeface="+mn-lt"/>
              <a:cs typeface="Aharoni" panose="02010803020104030203" pitchFamily="2" charset="-79"/>
            </a:endParaRPr>
          </a:p>
        </p:txBody>
      </p:sp>
      <p:graphicFrame>
        <p:nvGraphicFramePr>
          <p:cNvPr id="6" name="Content Placeholder 5">
            <a:extLst>
              <a:ext uri="{FF2B5EF4-FFF2-40B4-BE49-F238E27FC236}">
                <a16:creationId xmlns:a16="http://schemas.microsoft.com/office/drawing/2014/main" id="{A5EF2A6E-F032-4E89-AE39-66A3F78CD8DB}"/>
              </a:ext>
            </a:extLst>
          </p:cNvPr>
          <p:cNvGraphicFramePr>
            <a:graphicFrameLocks noGrp="1"/>
          </p:cNvGraphicFramePr>
          <p:nvPr>
            <p:ph sz="half" idx="1"/>
            <p:extLst>
              <p:ext uri="{D42A27DB-BD31-4B8C-83A1-F6EECF244321}">
                <p14:modId xmlns:p14="http://schemas.microsoft.com/office/powerpoint/2010/main" val="1655735147"/>
              </p:ext>
            </p:extLst>
          </p:nvPr>
        </p:nvGraphicFramePr>
        <p:xfrm>
          <a:off x="628650" y="1125688"/>
          <a:ext cx="8079287" cy="3064339"/>
        </p:xfrm>
        <a:graphic>
          <a:graphicData uri="http://schemas.openxmlformats.org/drawingml/2006/table">
            <a:tbl>
              <a:tblPr firstRow="1" bandRow="1">
                <a:tableStyleId>{5C22544A-7EE6-4342-B048-85BDC9FD1C3A}</a:tableStyleId>
              </a:tblPr>
              <a:tblGrid>
                <a:gridCol w="1795136">
                  <a:extLst>
                    <a:ext uri="{9D8B030D-6E8A-4147-A177-3AD203B41FA5}">
                      <a16:colId xmlns:a16="http://schemas.microsoft.com/office/drawing/2014/main" val="2094069395"/>
                    </a:ext>
                  </a:extLst>
                </a:gridCol>
                <a:gridCol w="6284151">
                  <a:extLst>
                    <a:ext uri="{9D8B030D-6E8A-4147-A177-3AD203B41FA5}">
                      <a16:colId xmlns:a16="http://schemas.microsoft.com/office/drawing/2014/main" val="1282058189"/>
                    </a:ext>
                  </a:extLst>
                </a:gridCol>
              </a:tblGrid>
              <a:tr h="394768">
                <a:tc>
                  <a:txBody>
                    <a:bodyPr/>
                    <a:lstStyle/>
                    <a:p>
                      <a:r>
                        <a:rPr lang="en-CA" sz="1100" dirty="0">
                          <a:solidFill>
                            <a:schemeClr val="tx1"/>
                          </a:solidFill>
                          <a:latin typeface="Nunito" pitchFamily="2" charset="77"/>
                        </a:rPr>
                        <a:t>In this activity you will:</a:t>
                      </a:r>
                    </a:p>
                  </a:txBody>
                  <a:tcPr marL="68580" marR="68580" marT="34290" marB="34290">
                    <a:solidFill>
                      <a:srgbClr val="FF9999"/>
                    </a:solidFill>
                  </a:tcPr>
                </a:tc>
                <a:tc>
                  <a:txBody>
                    <a:bodyPr/>
                    <a:lstStyle/>
                    <a:p>
                      <a:pPr marL="0" indent="0">
                        <a:buFont typeface="Arial" panose="020B0604020202020204" pitchFamily="34" charset="0"/>
                        <a:buNone/>
                      </a:pPr>
                      <a:r>
                        <a:rPr lang="en-CA" sz="1100" dirty="0">
                          <a:solidFill>
                            <a:schemeClr val="tx1"/>
                          </a:solidFill>
                          <a:latin typeface="Nunito" pitchFamily="2" charset="77"/>
                        </a:rPr>
                        <a:t>Participants identify and explain lack of body inclusivity they may have experienced in their lives</a:t>
                      </a:r>
                    </a:p>
                  </a:txBody>
                  <a:tcPr marL="68580" marR="68580" marT="34290" marB="34290">
                    <a:solidFill>
                      <a:srgbClr val="FF9999"/>
                    </a:solidFill>
                  </a:tcPr>
                </a:tc>
                <a:extLst>
                  <a:ext uri="{0D108BD9-81ED-4DB2-BD59-A6C34878D82A}">
                    <a16:rowId xmlns:a16="http://schemas.microsoft.com/office/drawing/2014/main" val="1387174103"/>
                  </a:ext>
                </a:extLst>
              </a:tr>
              <a:tr h="2660479">
                <a:tc gridSpan="2">
                  <a:txBody>
                    <a:bodyPr/>
                    <a:lstStyle/>
                    <a:p>
                      <a:pPr lvl="1"/>
                      <a:r>
                        <a:rPr lang="en-CA" sz="1200" b="1" dirty="0">
                          <a:solidFill>
                            <a:schemeClr val="tx1"/>
                          </a:solidFill>
                          <a:latin typeface="Nunito" pitchFamily="2" charset="77"/>
                        </a:rPr>
                        <a:t>Activity Description</a:t>
                      </a:r>
                    </a:p>
                    <a:p>
                      <a:pPr marL="228600" lvl="1" indent="-228600">
                        <a:buAutoNum type="arabicPeriod"/>
                      </a:pPr>
                      <a:r>
                        <a:rPr lang="en-CA" sz="1100" dirty="0">
                          <a:solidFill>
                            <a:schemeClr val="tx1"/>
                          </a:solidFill>
                          <a:latin typeface="Nunito" pitchFamily="2" charset="77"/>
                        </a:rPr>
                        <a:t>Discuss what a mall social environment might look like on a Saturday afternoon. Who might be at the mall and what type of body diversity might be seen? </a:t>
                      </a:r>
                    </a:p>
                    <a:p>
                      <a:pPr marL="228600" lvl="1" indent="-228600">
                        <a:buAutoNum type="arabicPeriod"/>
                      </a:pPr>
                      <a:r>
                        <a:rPr lang="en-CA" sz="1100" dirty="0">
                          <a:solidFill>
                            <a:schemeClr val="tx1"/>
                          </a:solidFill>
                          <a:latin typeface="Nunito" pitchFamily="2" charset="77"/>
                        </a:rPr>
                        <a:t>Introduce the idea of a matching moment.</a:t>
                      </a:r>
                    </a:p>
                    <a:p>
                      <a:pPr marL="358775" marR="0" lvl="5"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100" i="1" dirty="0">
                          <a:latin typeface="Nunito" pitchFamily="2" charset="77"/>
                        </a:rPr>
                        <a:t>A “matching moment” is an opportunity to make legitimate connections between two pieces of information. </a:t>
                      </a:r>
                    </a:p>
                    <a:p>
                      <a:pPr marL="358775" marR="0" lvl="5"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100" i="1" dirty="0">
                          <a:latin typeface="Nunito" pitchFamily="2" charset="77"/>
                        </a:rPr>
                        <a:t>For example: </a:t>
                      </a:r>
                    </a:p>
                    <a:p>
                      <a:pPr marL="530225" marR="0" lvl="5"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100" i="1" dirty="0">
                          <a:latin typeface="Nunito" pitchFamily="2" charset="77"/>
                        </a:rPr>
                        <a:t>Having basil, tomatoes and garlic and wondering what type of cuisine might work with those ingredients. </a:t>
                      </a:r>
                    </a:p>
                    <a:p>
                      <a:pPr marL="358775" marR="0" lvl="5"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CA" sz="1100" i="1" dirty="0">
                        <a:latin typeface="Nunito" pitchFamily="2" charset="77"/>
                      </a:endParaRPr>
                    </a:p>
                    <a:p>
                      <a:pPr marL="0" marR="0" lvl="2" indent="0" algn="l" defTabSz="914400" rtl="0" eaLnBrk="1" fontAlgn="auto" latinLnBrk="0" hangingPunct="1">
                        <a:lnSpc>
                          <a:spcPct val="100000"/>
                        </a:lnSpc>
                        <a:spcBef>
                          <a:spcPts val="0"/>
                        </a:spcBef>
                        <a:spcAft>
                          <a:spcPts val="0"/>
                        </a:spcAft>
                        <a:buClr>
                          <a:srgbClr val="000000"/>
                        </a:buClr>
                        <a:buSzTx/>
                        <a:buFont typeface="+mj-lt"/>
                        <a:buNone/>
                        <a:tabLst/>
                        <a:defRPr/>
                      </a:pPr>
                      <a:r>
                        <a:rPr lang="en-CA" sz="1100" dirty="0">
                          <a:solidFill>
                            <a:schemeClr val="tx1"/>
                          </a:solidFill>
                          <a:latin typeface="Nunito" pitchFamily="2" charset="77"/>
                        </a:rPr>
                        <a:t>3. Get into small groups and share your matching </a:t>
                      </a:r>
                      <a:r>
                        <a:rPr lang="en-CA" sz="1100" dirty="0" err="1">
                          <a:solidFill>
                            <a:schemeClr val="tx1"/>
                          </a:solidFill>
                          <a:latin typeface="Nunito" pitchFamily="2" charset="77"/>
                        </a:rPr>
                        <a:t>momemnts</a:t>
                      </a:r>
                      <a:r>
                        <a:rPr lang="en-CA" sz="1100" dirty="0">
                          <a:solidFill>
                            <a:schemeClr val="tx1"/>
                          </a:solidFill>
                          <a:latin typeface="Nunito" pitchFamily="2" charset="77"/>
                        </a:rPr>
                        <a:t>. </a:t>
                      </a:r>
                    </a:p>
                    <a:p>
                      <a:pPr lvl="1"/>
                      <a:r>
                        <a:rPr lang="en-CA" sz="1100" dirty="0">
                          <a:solidFill>
                            <a:schemeClr val="tx1"/>
                          </a:solidFill>
                          <a:latin typeface="Nunito" pitchFamily="2" charset="77"/>
                        </a:rPr>
                        <a:t>4. Now consider the matching potential of the diversity at the mall. Does this diversity match in diversity to the accounts that you follow on Instagram?</a:t>
                      </a:r>
                    </a:p>
                    <a:p>
                      <a:pPr lvl="1"/>
                      <a:r>
                        <a:rPr lang="en-CA" sz="1100" dirty="0">
                          <a:solidFill>
                            <a:schemeClr val="tx1"/>
                          </a:solidFill>
                          <a:latin typeface="Nunito" pitchFamily="2" charset="77"/>
                        </a:rPr>
                        <a:t>5. Go through the other groups’ answers and identify similar answers.</a:t>
                      </a:r>
                    </a:p>
                    <a:p>
                      <a:pPr lvl="1"/>
                      <a:r>
                        <a:rPr lang="en-CA" sz="1100" dirty="0">
                          <a:solidFill>
                            <a:schemeClr val="tx1"/>
                          </a:solidFill>
                          <a:latin typeface="Nunito" pitchFamily="2" charset="77"/>
                        </a:rPr>
                        <a:t>How was the ‘body inclusivity’ apparent or not existent? </a:t>
                      </a:r>
                    </a:p>
                    <a:p>
                      <a:pPr lvl="1"/>
                      <a:r>
                        <a:rPr lang="en-CA" sz="1100" dirty="0">
                          <a:solidFill>
                            <a:schemeClr val="tx1"/>
                          </a:solidFill>
                          <a:latin typeface="Nunito" pitchFamily="2" charset="77"/>
                        </a:rPr>
                        <a:t>What can we do about the issues we identified?</a:t>
                      </a:r>
                    </a:p>
                  </a:txBody>
                  <a:tcPr marL="68580" marR="68580" marT="34290" marB="34290">
                    <a:solidFill>
                      <a:srgbClr val="FFCCCC"/>
                    </a:solidFill>
                  </a:tcPr>
                </a:tc>
                <a:tc hMerge="1">
                  <a:txBody>
                    <a:bodyPr/>
                    <a:lstStyle/>
                    <a:p>
                      <a:endParaRPr lang="en-CA" dirty="0">
                        <a:solidFill>
                          <a:schemeClr val="tx1"/>
                        </a:solidFill>
                      </a:endParaRPr>
                    </a:p>
                  </a:txBody>
                  <a:tcPr>
                    <a:solidFill>
                      <a:srgbClr val="FFCCCC"/>
                    </a:solidFill>
                  </a:tcPr>
                </a:tc>
                <a:extLst>
                  <a:ext uri="{0D108BD9-81ED-4DB2-BD59-A6C34878D82A}">
                    <a16:rowId xmlns:a16="http://schemas.microsoft.com/office/drawing/2014/main" val="3064035332"/>
                  </a:ext>
                </a:extLst>
              </a:tr>
            </a:tbl>
          </a:graphicData>
        </a:graphic>
      </p:graphicFrame>
      <p:pic>
        <p:nvPicPr>
          <p:cNvPr id="4" name="Picture 3">
            <a:extLst>
              <a:ext uri="{FF2B5EF4-FFF2-40B4-BE49-F238E27FC236}">
                <a16:creationId xmlns:a16="http://schemas.microsoft.com/office/drawing/2014/main" id="{171B6886-8603-46BF-9526-8E03C7A03FE1}"/>
              </a:ext>
            </a:extLst>
          </p:cNvPr>
          <p:cNvPicPr>
            <a:picLocks noChangeAspect="1"/>
          </p:cNvPicPr>
          <p:nvPr/>
        </p:nvPicPr>
        <p:blipFill>
          <a:blip r:embed="rId2"/>
          <a:stretch>
            <a:fillRect/>
          </a:stretch>
        </p:blipFill>
        <p:spPr>
          <a:xfrm rot="1247216">
            <a:off x="8063934" y="132926"/>
            <a:ext cx="613425" cy="994172"/>
          </a:xfrm>
          <a:prstGeom prst="rect">
            <a:avLst/>
          </a:prstGeom>
        </p:spPr>
      </p:pic>
    </p:spTree>
    <p:extLst>
      <p:ext uri="{BB962C8B-B14F-4D97-AF65-F5344CB8AC3E}">
        <p14:creationId xmlns:p14="http://schemas.microsoft.com/office/powerpoint/2010/main" val="1118087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49FEF6C-B356-4C08-87B7-D90492F1D35B}"/>
              </a:ext>
            </a:extLst>
          </p:cNvPr>
          <p:cNvSpPr>
            <a:spLocks noGrp="1"/>
          </p:cNvSpPr>
          <p:nvPr>
            <p:ph type="body" idx="1"/>
          </p:nvPr>
        </p:nvSpPr>
        <p:spPr/>
        <p:txBody>
          <a:bodyPr/>
          <a:lstStyle/>
          <a:p>
            <a:r>
              <a:rPr lang="en-CA" sz="2400" b="1" dirty="0">
                <a:latin typeface="Aharoni" panose="02010803020104030203" pitchFamily="2" charset="-79"/>
                <a:cs typeface="Aharoni" panose="02010803020104030203" pitchFamily="2" charset="-79"/>
              </a:rPr>
              <a:t>“OBESITY” or “OBESE”</a:t>
            </a:r>
          </a:p>
        </p:txBody>
      </p:sp>
      <p:sp>
        <p:nvSpPr>
          <p:cNvPr id="5" name="Slide Number Placeholder 4">
            <a:extLst>
              <a:ext uri="{FF2B5EF4-FFF2-40B4-BE49-F238E27FC236}">
                <a16:creationId xmlns:a16="http://schemas.microsoft.com/office/drawing/2014/main" id="{D7A712E2-5EB1-4BF3-9634-5FEC5F0465C8}"/>
              </a:ext>
            </a:extLst>
          </p:cNvPr>
          <p:cNvSpPr>
            <a:spLocks noGrp="1"/>
          </p:cNvSpPr>
          <p:nvPr>
            <p:ph type="sldNum" idx="12"/>
          </p:nvPr>
        </p:nvSpPr>
        <p:spPr/>
        <p:txBody>
          <a:bodyPr/>
          <a:lstStyle/>
          <a:p>
            <a:fld id="{568FEA7B-050D-4DF3-BE29-448EA716CFBE}" type="slidenum">
              <a:rPr lang="en-CA" smtClean="0"/>
              <a:t>37</a:t>
            </a:fld>
            <a:endParaRPr lang="en-CA"/>
          </a:p>
        </p:txBody>
      </p:sp>
      <p:sp>
        <p:nvSpPr>
          <p:cNvPr id="9" name="TextBox 8">
            <a:extLst>
              <a:ext uri="{FF2B5EF4-FFF2-40B4-BE49-F238E27FC236}">
                <a16:creationId xmlns:a16="http://schemas.microsoft.com/office/drawing/2014/main" id="{603726CF-F101-4E4D-B6ED-5BCB56AA12B7}"/>
              </a:ext>
            </a:extLst>
          </p:cNvPr>
          <p:cNvSpPr txBox="1"/>
          <p:nvPr/>
        </p:nvSpPr>
        <p:spPr>
          <a:xfrm>
            <a:off x="609407" y="592098"/>
            <a:ext cx="7925186" cy="3447098"/>
          </a:xfrm>
          <a:prstGeom prst="rect">
            <a:avLst/>
          </a:prstGeom>
          <a:noFill/>
        </p:spPr>
        <p:txBody>
          <a:bodyPr wrap="square" rtlCol="0">
            <a:spAutoFit/>
          </a:bodyPr>
          <a:lstStyle/>
          <a:p>
            <a:r>
              <a:rPr lang="en-CA" sz="1200" b="1" dirty="0"/>
              <a:t>Usage Guidelines:</a:t>
            </a:r>
          </a:p>
          <a:p>
            <a:pPr marL="285750" indent="-285750">
              <a:buFont typeface="Arial" panose="020B0604020202020204" pitchFamily="34" charset="0"/>
              <a:buChar char="•"/>
            </a:pPr>
            <a:r>
              <a:rPr lang="en-CA" sz="1200" dirty="0"/>
              <a:t>One of the more harmful effects of people being labeled "obese" is often the prescribed recommendation to lose weight. Attempts to lose weight have been associated with lean tissue loss, a higher risk of preoccupation with food and eating disorders, and other psychological consequences. Often people use “diets” in an effort to lose weight despite newer research showing dieting can predict weight gain (National Eating Disorder Information Centre, 2022).</a:t>
            </a:r>
          </a:p>
          <a:p>
            <a:pPr marL="285750" indent="-285750">
              <a:buFont typeface="Arial" panose="020B0604020202020204" pitchFamily="34" charset="0"/>
              <a:buChar char="•"/>
            </a:pPr>
            <a:endParaRPr lang="en-CA" sz="1200" b="1" dirty="0"/>
          </a:p>
          <a:p>
            <a:r>
              <a:rPr lang="en-CA" sz="1200" b="1" dirty="0"/>
              <a:t>Can:</a:t>
            </a:r>
          </a:p>
          <a:p>
            <a:pPr marL="285750" indent="-285750">
              <a:buFont typeface="Arial" panose="020B0604020202020204" pitchFamily="34" charset="0"/>
              <a:buChar char="•"/>
            </a:pPr>
            <a:r>
              <a:rPr lang="en-CA" sz="1200" b="1" dirty="0"/>
              <a:t>A person's weight may be influenced by numerous contributors beyond diet, physical activity, and genetics. Therefore it should not be assumed a person labeled "obese" is necessarily unhealthy.</a:t>
            </a:r>
          </a:p>
          <a:p>
            <a:endParaRPr lang="en-CA" sz="1200" b="1" dirty="0"/>
          </a:p>
          <a:p>
            <a:r>
              <a:rPr lang="en-CA" sz="1200" b="1" dirty="0"/>
              <a:t>Caution:</a:t>
            </a:r>
          </a:p>
          <a:p>
            <a:pPr marL="285750" indent="-285750">
              <a:buFont typeface="Arial" panose="020B0604020202020204" pitchFamily="34" charset="0"/>
              <a:buChar char="•"/>
            </a:pPr>
            <a:r>
              <a:rPr lang="en-CA" sz="1200" dirty="0"/>
              <a:t>If or when the terms “overweight”, “obese”, and “obesity” must be used, it is advised that they be put in quotation marks, as many people consider them stigmatizing.</a:t>
            </a:r>
          </a:p>
          <a:p>
            <a:pPr marL="285750" indent="-285750">
              <a:buFont typeface="Arial" panose="020B0604020202020204" pitchFamily="34" charset="0"/>
              <a:buChar char="•"/>
            </a:pPr>
            <a:r>
              <a:rPr lang="en-CA" sz="1200" dirty="0"/>
              <a:t>Recognize that among the medical profession (and other health professions), “obesity” management is still widely endorsed and practiced, despite recent efforts and research suggesting efforts to combat diet culture may be a better approach.  </a:t>
            </a:r>
          </a:p>
          <a:p>
            <a:endParaRPr lang="en-CA" dirty="0"/>
          </a:p>
        </p:txBody>
      </p:sp>
      <p:sp>
        <p:nvSpPr>
          <p:cNvPr id="10" name="Google Shape;803;p51">
            <a:extLst>
              <a:ext uri="{FF2B5EF4-FFF2-40B4-BE49-F238E27FC236}">
                <a16:creationId xmlns:a16="http://schemas.microsoft.com/office/drawing/2014/main" id="{54556876-86B7-4608-A5A6-E5FCD2F8474D}"/>
              </a:ext>
            </a:extLst>
          </p:cNvPr>
          <p:cNvSpPr/>
          <p:nvPr/>
        </p:nvSpPr>
        <p:spPr>
          <a:xfrm>
            <a:off x="7920533" y="3682157"/>
            <a:ext cx="800782" cy="886770"/>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608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2"/>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CA" dirty="0"/>
              <a:t>Homework and Further Reading</a:t>
            </a:r>
            <a:endParaRPr dirty="0"/>
          </a:p>
        </p:txBody>
      </p:sp>
      <p:sp>
        <p:nvSpPr>
          <p:cNvPr id="354" name="Google Shape;354;p32"/>
          <p:cNvSpPr txBox="1">
            <a:spLocks noGrp="1"/>
          </p:cNvSpPr>
          <p:nvPr>
            <p:ph type="body" idx="1"/>
          </p:nvPr>
        </p:nvSpPr>
        <p:spPr>
          <a:xfrm>
            <a:off x="695738" y="1983581"/>
            <a:ext cx="2399837" cy="1344613"/>
          </a:xfrm>
          <a:prstGeom prst="rect">
            <a:avLst/>
          </a:prstGeom>
        </p:spPr>
        <p:txBody>
          <a:bodyPr spcFirstLastPara="1" wrap="square" lIns="0" tIns="0" rIns="0" bIns="0" anchor="t" anchorCtr="0">
            <a:noAutofit/>
          </a:bodyPr>
          <a:lstStyle/>
          <a:p>
            <a:pPr marL="0" lvl="0" indent="0">
              <a:buNone/>
            </a:pPr>
            <a:r>
              <a:rPr lang="en-CA" sz="1600" b="1" dirty="0">
                <a:solidFill>
                  <a:srgbClr val="FF7C80"/>
                </a:solidFill>
                <a:hlinkClick r:id="rId3">
                  <a:extLst>
                    <a:ext uri="{A12FA001-AC4F-418D-AE19-62706E023703}">
                      <ahyp:hlinkClr xmlns:ahyp="http://schemas.microsoft.com/office/drawing/2018/hyperlinkcolor" val="tx"/>
                    </a:ext>
                  </a:extLst>
                </a:hlinkClick>
              </a:rPr>
              <a:t>Nutrition Connections. </a:t>
            </a:r>
            <a:r>
              <a:rPr lang="en-CA" sz="1600" dirty="0"/>
              <a:t>Look for workshops, toolkits, and podcasts. Look forward to Food Matters: Using Language that Supports Children and Youth!</a:t>
            </a:r>
            <a:endParaRPr sz="1100" dirty="0"/>
          </a:p>
        </p:txBody>
      </p:sp>
      <p:sp>
        <p:nvSpPr>
          <p:cNvPr id="359" name="Google Shape;359;p32"/>
          <p:cNvSpPr txBox="1">
            <a:spLocks noGrp="1"/>
          </p:cNvSpPr>
          <p:nvPr>
            <p:ph type="body" idx="2"/>
          </p:nvPr>
        </p:nvSpPr>
        <p:spPr>
          <a:xfrm>
            <a:off x="3272314" y="2027494"/>
            <a:ext cx="5451673" cy="134461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CA" sz="1600" b="1" dirty="0">
                <a:solidFill>
                  <a:srgbClr val="FF7C80"/>
                </a:solidFill>
              </a:rPr>
              <a:t>Book List:</a:t>
            </a:r>
          </a:p>
          <a:p>
            <a:pPr marL="0" indent="0">
              <a:buNone/>
            </a:pPr>
            <a:r>
              <a:rPr lang="en-CA" sz="1600" i="1" dirty="0"/>
              <a:t>Fearing the Black Body: The Racial Origins of Fat Phobia </a:t>
            </a:r>
            <a:r>
              <a:rPr lang="en-CA" sz="1600" dirty="0"/>
              <a:t>by Sabrina Strings, 2019.</a:t>
            </a:r>
          </a:p>
          <a:p>
            <a:pPr marL="0" lvl="0" indent="0" algn="l" rtl="0">
              <a:spcBef>
                <a:spcPts val="0"/>
              </a:spcBef>
              <a:spcAft>
                <a:spcPts val="0"/>
              </a:spcAft>
              <a:buNone/>
            </a:pPr>
            <a:endParaRPr sz="1200" dirty="0"/>
          </a:p>
        </p:txBody>
      </p:sp>
      <p:sp>
        <p:nvSpPr>
          <p:cNvPr id="357" name="Google Shape;357;p3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358" name="Google Shape;358;p32"/>
          <p:cNvSpPr/>
          <p:nvPr/>
        </p:nvSpPr>
        <p:spPr>
          <a:xfrm rot="1085481">
            <a:off x="7856433" y="3637885"/>
            <a:ext cx="707279" cy="1144863"/>
          </a:xfrm>
          <a:custGeom>
            <a:avLst/>
            <a:gdLst/>
            <a:ahLst/>
            <a:cxnLst/>
            <a:rect l="l" t="t" r="r" b="b"/>
            <a:pathLst>
              <a:path w="335318" h="542775" extrusionOk="0">
                <a:moveTo>
                  <a:pt x="198455" y="462598"/>
                </a:moveTo>
                <a:cubicBezTo>
                  <a:pt x="175566" y="459603"/>
                  <a:pt x="152479" y="458139"/>
                  <a:pt x="129393" y="458213"/>
                </a:cubicBezTo>
                <a:cubicBezTo>
                  <a:pt x="120097" y="458213"/>
                  <a:pt x="120294" y="473012"/>
                  <a:pt x="130007" y="473012"/>
                </a:cubicBezTo>
                <a:cubicBezTo>
                  <a:pt x="151843" y="473003"/>
                  <a:pt x="173658" y="474468"/>
                  <a:pt x="195298" y="477397"/>
                </a:cubicBezTo>
                <a:cubicBezTo>
                  <a:pt x="204396" y="478493"/>
                  <a:pt x="208014" y="463870"/>
                  <a:pt x="198455" y="462598"/>
                </a:cubicBezTo>
                <a:close/>
                <a:moveTo>
                  <a:pt x="138667" y="86153"/>
                </a:moveTo>
                <a:cubicBezTo>
                  <a:pt x="147963" y="86153"/>
                  <a:pt x="147787" y="71354"/>
                  <a:pt x="138075" y="71354"/>
                </a:cubicBezTo>
                <a:cubicBezTo>
                  <a:pt x="128844" y="71267"/>
                  <a:pt x="128954" y="86153"/>
                  <a:pt x="138667" y="86153"/>
                </a:cubicBezTo>
                <a:close/>
                <a:moveTo>
                  <a:pt x="94335" y="528021"/>
                </a:moveTo>
                <a:cubicBezTo>
                  <a:pt x="74866" y="526552"/>
                  <a:pt x="54038" y="524294"/>
                  <a:pt x="37638" y="512674"/>
                </a:cubicBezTo>
                <a:cubicBezTo>
                  <a:pt x="20098" y="500221"/>
                  <a:pt x="16723" y="481146"/>
                  <a:pt x="14771" y="460976"/>
                </a:cubicBezTo>
                <a:cubicBezTo>
                  <a:pt x="13850" y="451263"/>
                  <a:pt x="-839" y="453171"/>
                  <a:pt x="38" y="462445"/>
                </a:cubicBezTo>
                <a:cubicBezTo>
                  <a:pt x="3107" y="520632"/>
                  <a:pt x="37112" y="539422"/>
                  <a:pt x="91200" y="542754"/>
                </a:cubicBezTo>
                <a:cubicBezTo>
                  <a:pt x="100343" y="543412"/>
                  <a:pt x="103938" y="528766"/>
                  <a:pt x="94335" y="528021"/>
                </a:cubicBezTo>
                <a:close/>
                <a:moveTo>
                  <a:pt x="158377" y="85145"/>
                </a:moveTo>
                <a:cubicBezTo>
                  <a:pt x="163990" y="85954"/>
                  <a:pt x="169668" y="86311"/>
                  <a:pt x="175346" y="86219"/>
                </a:cubicBezTo>
                <a:cubicBezTo>
                  <a:pt x="184664" y="85211"/>
                  <a:pt x="184884" y="71223"/>
                  <a:pt x="174732" y="71442"/>
                </a:cubicBezTo>
                <a:cubicBezTo>
                  <a:pt x="170326" y="71457"/>
                  <a:pt x="165941" y="71133"/>
                  <a:pt x="161578" y="70477"/>
                </a:cubicBezTo>
                <a:cubicBezTo>
                  <a:pt x="152435" y="69074"/>
                  <a:pt x="148818" y="83720"/>
                  <a:pt x="158377" y="85101"/>
                </a:cubicBezTo>
                <a:close/>
                <a:moveTo>
                  <a:pt x="111765" y="143026"/>
                </a:moveTo>
                <a:cubicBezTo>
                  <a:pt x="100978" y="154089"/>
                  <a:pt x="93107" y="167647"/>
                  <a:pt x="88854" y="182490"/>
                </a:cubicBezTo>
                <a:cubicBezTo>
                  <a:pt x="86070" y="191918"/>
                  <a:pt x="100627" y="193803"/>
                  <a:pt x="103259" y="184836"/>
                </a:cubicBezTo>
                <a:cubicBezTo>
                  <a:pt x="106920" y="172574"/>
                  <a:pt x="113563" y="161416"/>
                  <a:pt x="122618" y="152366"/>
                </a:cubicBezTo>
                <a:cubicBezTo>
                  <a:pt x="129436" y="145438"/>
                  <a:pt x="118562" y="136054"/>
                  <a:pt x="111765" y="142982"/>
                </a:cubicBezTo>
                <a:close/>
                <a:moveTo>
                  <a:pt x="122727" y="167011"/>
                </a:moveTo>
                <a:cubicBezTo>
                  <a:pt x="118036" y="175382"/>
                  <a:pt x="114396" y="184299"/>
                  <a:pt x="111897" y="193562"/>
                </a:cubicBezTo>
                <a:cubicBezTo>
                  <a:pt x="109288" y="203055"/>
                  <a:pt x="123802" y="204941"/>
                  <a:pt x="126301" y="195908"/>
                </a:cubicBezTo>
                <a:cubicBezTo>
                  <a:pt x="128516" y="187927"/>
                  <a:pt x="131739" y="180254"/>
                  <a:pt x="135838" y="173062"/>
                </a:cubicBezTo>
                <a:cubicBezTo>
                  <a:pt x="140596" y="164446"/>
                  <a:pt x="127354" y="158658"/>
                  <a:pt x="122640" y="166967"/>
                </a:cubicBezTo>
                <a:close/>
                <a:moveTo>
                  <a:pt x="287929" y="26584"/>
                </a:moveTo>
                <a:cubicBezTo>
                  <a:pt x="267211" y="9308"/>
                  <a:pt x="235661" y="10558"/>
                  <a:pt x="210272" y="7817"/>
                </a:cubicBezTo>
                <a:cubicBezTo>
                  <a:pt x="201174" y="6830"/>
                  <a:pt x="197534" y="21454"/>
                  <a:pt x="207115" y="22485"/>
                </a:cubicBezTo>
                <a:cubicBezTo>
                  <a:pt x="270696" y="25686"/>
                  <a:pt x="294199" y="30969"/>
                  <a:pt x="302969" y="99681"/>
                </a:cubicBezTo>
                <a:cubicBezTo>
                  <a:pt x="304395" y="109284"/>
                  <a:pt x="319062" y="107420"/>
                  <a:pt x="317702" y="98234"/>
                </a:cubicBezTo>
                <a:cubicBezTo>
                  <a:pt x="313756" y="72495"/>
                  <a:pt x="308954" y="44146"/>
                  <a:pt x="287841" y="26541"/>
                </a:cubicBezTo>
                <a:close/>
                <a:moveTo>
                  <a:pt x="309152" y="1284"/>
                </a:moveTo>
                <a:cubicBezTo>
                  <a:pt x="301500" y="-3825"/>
                  <a:pt x="291459" y="7620"/>
                  <a:pt x="299154" y="12772"/>
                </a:cubicBezTo>
                <a:cubicBezTo>
                  <a:pt x="314063" y="22726"/>
                  <a:pt x="322745" y="39367"/>
                  <a:pt x="320400" y="57432"/>
                </a:cubicBezTo>
                <a:cubicBezTo>
                  <a:pt x="319128" y="67123"/>
                  <a:pt x="333554" y="69140"/>
                  <a:pt x="334804" y="59756"/>
                </a:cubicBezTo>
                <a:cubicBezTo>
                  <a:pt x="337676" y="36867"/>
                  <a:pt x="328468" y="14263"/>
                  <a:pt x="309064" y="1240"/>
                </a:cubicBezTo>
                <a:close/>
                <a:moveTo>
                  <a:pt x="280124" y="211145"/>
                </a:moveTo>
                <a:cubicBezTo>
                  <a:pt x="280124" y="205642"/>
                  <a:pt x="279948" y="200183"/>
                  <a:pt x="279839" y="194746"/>
                </a:cubicBezTo>
                <a:cubicBezTo>
                  <a:pt x="282382" y="193985"/>
                  <a:pt x="284136" y="191690"/>
                  <a:pt x="284224" y="189045"/>
                </a:cubicBezTo>
                <a:lnTo>
                  <a:pt x="288609" y="138751"/>
                </a:lnTo>
                <a:cubicBezTo>
                  <a:pt x="289025" y="134519"/>
                  <a:pt x="285912" y="130761"/>
                  <a:pt x="281680" y="130356"/>
                </a:cubicBezTo>
                <a:cubicBezTo>
                  <a:pt x="280716" y="130261"/>
                  <a:pt x="279751" y="130351"/>
                  <a:pt x="278830" y="130617"/>
                </a:cubicBezTo>
                <a:cubicBezTo>
                  <a:pt x="278830" y="125881"/>
                  <a:pt x="278764" y="121327"/>
                  <a:pt x="278633" y="116957"/>
                </a:cubicBezTo>
                <a:cubicBezTo>
                  <a:pt x="272692" y="22901"/>
                  <a:pt x="251798" y="47172"/>
                  <a:pt x="174118" y="40967"/>
                </a:cubicBezTo>
                <a:cubicBezTo>
                  <a:pt x="133405" y="44672"/>
                  <a:pt x="34152" y="22331"/>
                  <a:pt x="29176" y="81418"/>
                </a:cubicBezTo>
                <a:cubicBezTo>
                  <a:pt x="17490" y="212066"/>
                  <a:pt x="35753" y="344512"/>
                  <a:pt x="36805" y="475555"/>
                </a:cubicBezTo>
                <a:cubicBezTo>
                  <a:pt x="37003" y="509166"/>
                  <a:pt x="80413" y="511424"/>
                  <a:pt x="105977" y="511336"/>
                </a:cubicBezTo>
                <a:lnTo>
                  <a:pt x="211215" y="513025"/>
                </a:lnTo>
                <a:cubicBezTo>
                  <a:pt x="290889" y="523855"/>
                  <a:pt x="285583" y="477529"/>
                  <a:pt x="283917" y="405419"/>
                </a:cubicBezTo>
                <a:cubicBezTo>
                  <a:pt x="283785" y="404608"/>
                  <a:pt x="282580" y="345718"/>
                  <a:pt x="281330" y="277270"/>
                </a:cubicBezTo>
                <a:cubicBezTo>
                  <a:pt x="285627" y="277035"/>
                  <a:pt x="289113" y="273720"/>
                  <a:pt x="289573" y="269443"/>
                </a:cubicBezTo>
                <a:cubicBezTo>
                  <a:pt x="290736" y="252087"/>
                  <a:pt x="290626" y="234668"/>
                  <a:pt x="289244" y="217328"/>
                </a:cubicBezTo>
                <a:cubicBezTo>
                  <a:pt x="289069" y="213531"/>
                  <a:pt x="285846" y="210597"/>
                  <a:pt x="282053" y="210777"/>
                </a:cubicBezTo>
                <a:cubicBezTo>
                  <a:pt x="281396" y="210808"/>
                  <a:pt x="280738" y="210933"/>
                  <a:pt x="280124" y="211145"/>
                </a:cubicBezTo>
                <a:close/>
                <a:moveTo>
                  <a:pt x="262343" y="485926"/>
                </a:moveTo>
                <a:cubicBezTo>
                  <a:pt x="249561" y="505373"/>
                  <a:pt x="221563" y="498423"/>
                  <a:pt x="201985" y="498094"/>
                </a:cubicBezTo>
                <a:lnTo>
                  <a:pt x="122574" y="496822"/>
                </a:lnTo>
                <a:cubicBezTo>
                  <a:pt x="100891" y="496450"/>
                  <a:pt x="59782" y="502523"/>
                  <a:pt x="50486" y="476147"/>
                </a:cubicBezTo>
                <a:cubicBezTo>
                  <a:pt x="47351" y="346113"/>
                  <a:pt x="32552" y="214478"/>
                  <a:pt x="41234" y="84421"/>
                </a:cubicBezTo>
                <a:cubicBezTo>
                  <a:pt x="43602" y="54889"/>
                  <a:pt x="77410" y="55920"/>
                  <a:pt x="97229" y="55920"/>
                </a:cubicBezTo>
                <a:cubicBezTo>
                  <a:pt x="145463" y="55064"/>
                  <a:pt x="194202" y="54494"/>
                  <a:pt x="242348" y="58945"/>
                </a:cubicBezTo>
                <a:cubicBezTo>
                  <a:pt x="254319" y="60436"/>
                  <a:pt x="258572" y="66794"/>
                  <a:pt x="260480" y="79642"/>
                </a:cubicBezTo>
                <a:cubicBezTo>
                  <a:pt x="271968" y="193540"/>
                  <a:pt x="272976" y="469724"/>
                  <a:pt x="262343" y="485926"/>
                </a:cubicBezTo>
                <a:close/>
                <a:moveTo>
                  <a:pt x="238993" y="117593"/>
                </a:moveTo>
                <a:cubicBezTo>
                  <a:pt x="242808" y="113493"/>
                  <a:pt x="241010" y="104746"/>
                  <a:pt x="233512" y="104855"/>
                </a:cubicBezTo>
                <a:lnTo>
                  <a:pt x="72301" y="107245"/>
                </a:lnTo>
                <a:cubicBezTo>
                  <a:pt x="70218" y="107216"/>
                  <a:pt x="68267" y="108166"/>
                  <a:pt x="66995" y="109810"/>
                </a:cubicBezTo>
                <a:cubicBezTo>
                  <a:pt x="64321" y="111073"/>
                  <a:pt x="62545" y="113682"/>
                  <a:pt x="62347" y="116629"/>
                </a:cubicBezTo>
                <a:cubicBezTo>
                  <a:pt x="57173" y="221143"/>
                  <a:pt x="55047" y="329099"/>
                  <a:pt x="72630" y="431816"/>
                </a:cubicBezTo>
                <a:cubicBezTo>
                  <a:pt x="73858" y="434276"/>
                  <a:pt x="76467" y="435736"/>
                  <a:pt x="79208" y="435499"/>
                </a:cubicBezTo>
                <a:cubicBezTo>
                  <a:pt x="135093" y="433833"/>
                  <a:pt x="190409" y="445475"/>
                  <a:pt x="246338" y="442822"/>
                </a:cubicBezTo>
                <a:cubicBezTo>
                  <a:pt x="253442" y="442493"/>
                  <a:pt x="254998" y="433723"/>
                  <a:pt x="250964" y="429843"/>
                </a:cubicBezTo>
                <a:cubicBezTo>
                  <a:pt x="247018" y="325745"/>
                  <a:pt x="243028" y="221647"/>
                  <a:pt x="238993" y="117549"/>
                </a:cubicBezTo>
                <a:close/>
                <a:moveTo>
                  <a:pt x="84425" y="420613"/>
                </a:moveTo>
                <a:cubicBezTo>
                  <a:pt x="73156" y="321483"/>
                  <a:pt x="70569" y="221560"/>
                  <a:pt x="76664" y="121978"/>
                </a:cubicBezTo>
                <a:lnTo>
                  <a:pt x="224282" y="119786"/>
                </a:lnTo>
                <a:cubicBezTo>
                  <a:pt x="228207" y="222640"/>
                  <a:pt x="232131" y="325489"/>
                  <a:pt x="236077" y="428330"/>
                </a:cubicBezTo>
                <a:cubicBezTo>
                  <a:pt x="185410" y="429317"/>
                  <a:pt x="135115" y="419867"/>
                  <a:pt x="84425" y="4205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700399A7-085F-49EB-A6C9-051DE3670B08}"/>
              </a:ext>
            </a:extLst>
          </p:cNvPr>
          <p:cNvSpPr txBox="1"/>
          <p:nvPr/>
        </p:nvSpPr>
        <p:spPr>
          <a:xfrm>
            <a:off x="695738" y="1292087"/>
            <a:ext cx="7871791" cy="584775"/>
          </a:xfrm>
          <a:prstGeom prst="rect">
            <a:avLst/>
          </a:prstGeom>
          <a:noFill/>
        </p:spPr>
        <p:txBody>
          <a:bodyPr wrap="square" rtlCol="0">
            <a:spAutoFit/>
          </a:bodyPr>
          <a:lstStyle/>
          <a:p>
            <a:r>
              <a:rPr lang="en-CA" sz="1600" dirty="0"/>
              <a:t>The following organizations may aid teachers in furthering their understanding of how to effectively communicate messages about food, eating and bodies. </a:t>
            </a:r>
          </a:p>
        </p:txBody>
      </p:sp>
    </p:spTree>
    <p:extLst>
      <p:ext uri="{BB962C8B-B14F-4D97-AF65-F5344CB8AC3E}">
        <p14:creationId xmlns:p14="http://schemas.microsoft.com/office/powerpoint/2010/main" val="352331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A92A-39AE-4AFE-97C5-FCAC862AC7E6}"/>
              </a:ext>
            </a:extLst>
          </p:cNvPr>
          <p:cNvSpPr>
            <a:spLocks noGrp="1"/>
          </p:cNvSpPr>
          <p:nvPr>
            <p:ph type="title"/>
          </p:nvPr>
        </p:nvSpPr>
        <p:spPr/>
        <p:txBody>
          <a:bodyPr/>
          <a:lstStyle/>
          <a:p>
            <a:pPr algn="ctr"/>
            <a:r>
              <a:rPr lang="en-CA" dirty="0"/>
              <a:t>References</a:t>
            </a:r>
          </a:p>
        </p:txBody>
      </p:sp>
      <p:sp>
        <p:nvSpPr>
          <p:cNvPr id="3" name="Text Placeholder 2">
            <a:extLst>
              <a:ext uri="{FF2B5EF4-FFF2-40B4-BE49-F238E27FC236}">
                <a16:creationId xmlns:a16="http://schemas.microsoft.com/office/drawing/2014/main" id="{E8249559-86FD-47AD-B6DA-5ABB649F7B44}"/>
              </a:ext>
            </a:extLst>
          </p:cNvPr>
          <p:cNvSpPr>
            <a:spLocks noGrp="1"/>
          </p:cNvSpPr>
          <p:nvPr>
            <p:ph type="body" idx="1"/>
          </p:nvPr>
        </p:nvSpPr>
        <p:spPr>
          <a:xfrm>
            <a:off x="646042" y="1506350"/>
            <a:ext cx="7877848" cy="2840400"/>
          </a:xfrm>
        </p:spPr>
        <p:txBody>
          <a:bodyPr/>
          <a:lstStyle/>
          <a:p>
            <a:pPr marL="88900" indent="0">
              <a:buNone/>
            </a:pPr>
            <a:r>
              <a:rPr lang="en-CA" sz="1100" dirty="0"/>
              <a:t>National Eating Disorder Information Centre. 2022. </a:t>
            </a:r>
            <a:r>
              <a:rPr lang="en-CA" sz="1100" i="1" dirty="0"/>
              <a:t>Additional Definitions: </a:t>
            </a:r>
          </a:p>
          <a:p>
            <a:pPr marL="88900" indent="0">
              <a:buNone/>
              <a:tabLst>
                <a:tab pos="536575" algn="l"/>
              </a:tabLst>
            </a:pPr>
            <a:r>
              <a:rPr lang="en-CA" sz="1100" i="1" dirty="0"/>
              <a:t>	Obesity. </a:t>
            </a:r>
            <a:r>
              <a:rPr lang="en-CA" sz="1100" dirty="0">
                <a:solidFill>
                  <a:schemeClr val="tx1"/>
                </a:solidFill>
                <a:hlinkClick r:id="rId2">
                  <a:extLst>
                    <a:ext uri="{A12FA001-AC4F-418D-AE19-62706E023703}">
                      <ahyp:hlinkClr xmlns:ahyp="http://schemas.microsoft.com/office/drawing/2018/hyperlinkcolor" val="tx"/>
                    </a:ext>
                  </a:extLst>
                </a:hlinkClick>
              </a:rPr>
              <a:t>https://nedic.ca/eating-disorders-treatment/</a:t>
            </a:r>
            <a:endParaRPr lang="en-CA" sz="1100" dirty="0">
              <a:solidFill>
                <a:schemeClr val="tx1"/>
              </a:solidFill>
            </a:endParaRPr>
          </a:p>
          <a:p>
            <a:pPr marL="88900" indent="0">
              <a:buNone/>
            </a:pPr>
            <a:endParaRPr lang="en-CA" sz="1100" dirty="0"/>
          </a:p>
          <a:p>
            <a:pPr marL="88900" indent="0">
              <a:buNone/>
            </a:pPr>
            <a:r>
              <a:rPr lang="en-CA" sz="1100" dirty="0" err="1"/>
              <a:t>O'dea</a:t>
            </a:r>
            <a:r>
              <a:rPr lang="en-CA" sz="1100" dirty="0"/>
              <a:t>, Jennifer (2000) 'School-Based Interventions to Prevent Eating Problems: First Do No Harm', Eating Disorders, 8:2, 123 – 130</a:t>
            </a:r>
            <a:r>
              <a:rPr lang="en-CA" sz="1100" dirty="0">
                <a:solidFill>
                  <a:schemeClr val="bg2">
                    <a:lumMod val="50000"/>
                  </a:schemeClr>
                </a:solidFill>
              </a:rPr>
              <a:t>. </a:t>
            </a:r>
            <a:r>
              <a:rPr lang="en-CA" sz="1100" dirty="0">
                <a:solidFill>
                  <a:schemeClr val="bg2">
                    <a:lumMod val="50000"/>
                  </a:schemeClr>
                </a:solidFill>
                <a:hlinkClick r:id="rId3">
                  <a:extLst>
                    <a:ext uri="{A12FA001-AC4F-418D-AE19-62706E023703}">
                      <ahyp:hlinkClr xmlns:ahyp="http://schemas.microsoft.com/office/drawing/2018/hyperlinkcolor" val="tx"/>
                    </a:ext>
                  </a:extLst>
                </a:hlinkClick>
              </a:rPr>
              <a:t>http://dx.doi.org/10.1080/10640260008251219</a:t>
            </a:r>
            <a:endParaRPr lang="en-CA" sz="1100" dirty="0">
              <a:solidFill>
                <a:schemeClr val="bg2">
                  <a:lumMod val="50000"/>
                </a:schemeClr>
              </a:solidFill>
            </a:endParaRPr>
          </a:p>
          <a:p>
            <a:pPr marL="88900" indent="0">
              <a:buNone/>
            </a:pPr>
            <a:endParaRPr lang="en-CA" sz="1100" dirty="0"/>
          </a:p>
          <a:p>
            <a:pPr marL="88900" indent="0">
              <a:buNone/>
            </a:pPr>
            <a:r>
              <a:rPr lang="en-CA" sz="1100" dirty="0" err="1"/>
              <a:t>Pinhas</a:t>
            </a:r>
            <a:r>
              <a:rPr lang="en-CA" sz="1100" dirty="0"/>
              <a:t>, L., McVey, G., Walker, K. S., Norris, M., Katzman, D., &amp; Collier, S. (2013). Trading health </a:t>
            </a:r>
          </a:p>
          <a:p>
            <a:pPr marL="88900" indent="0" defTabSz="536575">
              <a:buNone/>
            </a:pPr>
            <a:r>
              <a:rPr lang="en-CA" sz="1100" dirty="0"/>
              <a:t>	for a healthy weight: the uncharted side of healthy weights initiatives. </a:t>
            </a:r>
            <a:r>
              <a:rPr lang="en-CA" sz="1100" i="1" dirty="0"/>
              <a:t>Eating disorders</a:t>
            </a:r>
            <a:r>
              <a:rPr lang="en-CA" sz="1100" dirty="0"/>
              <a:t>, </a:t>
            </a:r>
            <a:r>
              <a:rPr lang="en-CA" sz="1100" i="1" dirty="0"/>
              <a:t>21</a:t>
            </a:r>
            <a:r>
              <a:rPr lang="en-CA" sz="1100" dirty="0"/>
              <a:t>(2), 109–116. </a:t>
            </a:r>
            <a:r>
              <a:rPr lang="en-CA" sz="1100" dirty="0">
                <a:solidFill>
                  <a:schemeClr val="tx1"/>
                </a:solidFill>
              </a:rPr>
              <a:t>	</a:t>
            </a:r>
            <a:r>
              <a:rPr lang="en-CA" sz="1100" dirty="0">
                <a:solidFill>
                  <a:schemeClr val="tx1"/>
                </a:solidFill>
                <a:hlinkClick r:id="rId4">
                  <a:extLst>
                    <a:ext uri="{A12FA001-AC4F-418D-AE19-62706E023703}">
                      <ahyp:hlinkClr xmlns:ahyp="http://schemas.microsoft.com/office/drawing/2018/hyperlinkcolor" val="tx"/>
                    </a:ext>
                  </a:extLst>
                </a:hlinkClick>
              </a:rPr>
              <a:t>https://doi.org/10.1080/10640266.2013.761082</a:t>
            </a:r>
            <a:endParaRPr lang="en-CA" sz="1100" dirty="0">
              <a:solidFill>
                <a:schemeClr val="tx1"/>
              </a:solidFill>
            </a:endParaRPr>
          </a:p>
          <a:p>
            <a:pPr marL="88900" indent="0" defTabSz="536575">
              <a:buNone/>
            </a:pPr>
            <a:endParaRPr lang="en-CA" sz="1100" dirty="0">
              <a:solidFill>
                <a:schemeClr val="tx1"/>
              </a:solidFill>
            </a:endParaRPr>
          </a:p>
          <a:p>
            <a:pPr marL="536575" indent="-447675" defTabSz="536575">
              <a:buNone/>
            </a:pPr>
            <a:r>
              <a:rPr lang="en-CA" sz="1100" dirty="0">
                <a:solidFill>
                  <a:schemeClr val="tx1"/>
                </a:solidFill>
              </a:rPr>
              <a:t>Schumer, L. (2021, June 10). </a:t>
            </a:r>
            <a:r>
              <a:rPr lang="en-CA" sz="1100" i="1" dirty="0">
                <a:solidFill>
                  <a:schemeClr val="tx1"/>
                </a:solidFill>
              </a:rPr>
              <a:t>Why I Banned Words Like "Guilt Free" and "Cheat Day" From My Vocabulary. </a:t>
            </a:r>
            <a:r>
              <a:rPr lang="en-CA" sz="1100" dirty="0" err="1">
                <a:solidFill>
                  <a:schemeClr val="tx1"/>
                </a:solidFill>
              </a:rPr>
              <a:t>GoodHousekeeping</a:t>
            </a:r>
            <a:r>
              <a:rPr lang="en-CA" sz="1100" dirty="0">
                <a:solidFill>
                  <a:schemeClr val="tx1"/>
                </a:solidFill>
              </a:rPr>
              <a:t>. </a:t>
            </a:r>
          </a:p>
          <a:p>
            <a:pPr marL="536575" indent="-447675" defTabSz="536575">
              <a:buNone/>
            </a:pPr>
            <a:r>
              <a:rPr lang="en-CA" sz="1100" dirty="0">
                <a:solidFill>
                  <a:schemeClr val="tx1"/>
                </a:solidFill>
              </a:rPr>
              <a:t>	https://www.goodhousekeeping.com/health/diet-nutrition/a36465849/toxic-diet-culture-words-phrases/</a:t>
            </a:r>
          </a:p>
          <a:p>
            <a:pPr marL="88900" indent="0" defTabSz="536575">
              <a:buNone/>
            </a:pPr>
            <a:endParaRPr lang="en-CA" sz="1100" dirty="0">
              <a:solidFill>
                <a:schemeClr val="tx1"/>
              </a:solidFill>
            </a:endParaRPr>
          </a:p>
          <a:p>
            <a:pPr marL="88900" indent="0" defTabSz="536575">
              <a:buNone/>
            </a:pPr>
            <a:endParaRPr lang="en-CA" sz="1100" dirty="0"/>
          </a:p>
          <a:p>
            <a:pPr marL="88900" indent="0">
              <a:buNone/>
            </a:pPr>
            <a:endParaRPr lang="en-CA" dirty="0"/>
          </a:p>
        </p:txBody>
      </p:sp>
      <p:sp>
        <p:nvSpPr>
          <p:cNvPr id="4" name="Slide Number Placeholder 3">
            <a:extLst>
              <a:ext uri="{FF2B5EF4-FFF2-40B4-BE49-F238E27FC236}">
                <a16:creationId xmlns:a16="http://schemas.microsoft.com/office/drawing/2014/main" id="{281C03C1-A204-4EE0-91B7-03519D8ED0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6009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B881-837E-4435-A5E7-743AEB8E81BA}"/>
              </a:ext>
            </a:extLst>
          </p:cNvPr>
          <p:cNvSpPr>
            <a:spLocks noGrp="1"/>
          </p:cNvSpPr>
          <p:nvPr>
            <p:ph type="title"/>
          </p:nvPr>
        </p:nvSpPr>
        <p:spPr/>
        <p:txBody>
          <a:bodyPr/>
          <a:lstStyle/>
          <a:p>
            <a:r>
              <a:rPr lang="en-CA" dirty="0"/>
              <a:t>Thank You! 	</a:t>
            </a:r>
          </a:p>
        </p:txBody>
      </p:sp>
      <p:sp>
        <p:nvSpPr>
          <p:cNvPr id="4" name="Slide Number Placeholder 3">
            <a:extLst>
              <a:ext uri="{FF2B5EF4-FFF2-40B4-BE49-F238E27FC236}">
                <a16:creationId xmlns:a16="http://schemas.microsoft.com/office/drawing/2014/main" id="{E3B4DA48-3901-4688-8E8E-91F1AD6E2A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6" name="Picture 5" descr="A picture containing text, clipart&#10;&#10;Description automatically generated">
            <a:extLst>
              <a:ext uri="{FF2B5EF4-FFF2-40B4-BE49-F238E27FC236}">
                <a16:creationId xmlns:a16="http://schemas.microsoft.com/office/drawing/2014/main" id="{BC02441F-6C05-4331-A9A8-B472ED37F1B0}"/>
              </a:ext>
            </a:extLst>
          </p:cNvPr>
          <p:cNvPicPr>
            <a:picLocks noChangeAspect="1"/>
          </p:cNvPicPr>
          <p:nvPr/>
        </p:nvPicPr>
        <p:blipFill>
          <a:blip r:embed="rId2"/>
          <a:stretch>
            <a:fillRect/>
          </a:stretch>
        </p:blipFill>
        <p:spPr>
          <a:xfrm>
            <a:off x="4386622" y="3180309"/>
            <a:ext cx="3429000" cy="866775"/>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8C36951D-68AA-4443-80AE-96C4E445DECF}"/>
              </a:ext>
            </a:extLst>
          </p:cNvPr>
          <p:cNvPicPr>
            <a:picLocks noChangeAspect="1"/>
          </p:cNvPicPr>
          <p:nvPr/>
        </p:nvPicPr>
        <p:blipFill>
          <a:blip r:embed="rId3"/>
          <a:stretch>
            <a:fillRect/>
          </a:stretch>
        </p:blipFill>
        <p:spPr>
          <a:xfrm>
            <a:off x="5503369" y="1722067"/>
            <a:ext cx="1806306" cy="1035107"/>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923D7800-076A-4EA7-A0EB-E8809A56CBFA}"/>
              </a:ext>
            </a:extLst>
          </p:cNvPr>
          <p:cNvPicPr>
            <a:picLocks noChangeAspect="1"/>
          </p:cNvPicPr>
          <p:nvPr/>
        </p:nvPicPr>
        <p:blipFill>
          <a:blip r:embed="rId4"/>
          <a:stretch>
            <a:fillRect/>
          </a:stretch>
        </p:blipFill>
        <p:spPr>
          <a:xfrm>
            <a:off x="1052713" y="1962453"/>
            <a:ext cx="3188998" cy="660122"/>
          </a:xfrm>
          <a:prstGeom prst="rect">
            <a:avLst/>
          </a:prstGeom>
        </p:spPr>
      </p:pic>
      <p:pic>
        <p:nvPicPr>
          <p:cNvPr id="12" name="Graphic 11">
            <a:extLst>
              <a:ext uri="{FF2B5EF4-FFF2-40B4-BE49-F238E27FC236}">
                <a16:creationId xmlns:a16="http://schemas.microsoft.com/office/drawing/2014/main" id="{DA24D656-7899-4E14-A164-80DC3E1E8D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4026" y="3247264"/>
            <a:ext cx="2667000" cy="523875"/>
          </a:xfrm>
          <a:prstGeom prst="rect">
            <a:avLst/>
          </a:prstGeom>
        </p:spPr>
      </p:pic>
      <p:sp>
        <p:nvSpPr>
          <p:cNvPr id="9" name="Google Shape;757;p51">
            <a:extLst>
              <a:ext uri="{FF2B5EF4-FFF2-40B4-BE49-F238E27FC236}">
                <a16:creationId xmlns:a16="http://schemas.microsoft.com/office/drawing/2014/main" id="{DA73B3BC-8EC8-B24E-BE57-7A5F30070DD4}"/>
              </a:ext>
            </a:extLst>
          </p:cNvPr>
          <p:cNvSpPr/>
          <p:nvPr/>
        </p:nvSpPr>
        <p:spPr>
          <a:xfrm flipH="1">
            <a:off x="7736743" y="3749804"/>
            <a:ext cx="1216332" cy="1083083"/>
          </a:xfrm>
          <a:custGeom>
            <a:avLst/>
            <a:gdLst/>
            <a:ahLst/>
            <a:cxnLst/>
            <a:rect l="l" t="t" r="r" b="b"/>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405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DD06-1EAC-054B-98A4-A0CA708679F2}"/>
              </a:ext>
            </a:extLst>
          </p:cNvPr>
          <p:cNvSpPr>
            <a:spLocks noGrp="1"/>
          </p:cNvSpPr>
          <p:nvPr>
            <p:ph type="title"/>
          </p:nvPr>
        </p:nvSpPr>
        <p:spPr/>
        <p:txBody>
          <a:bodyPr/>
          <a:lstStyle/>
          <a:p>
            <a:r>
              <a:rPr lang="en-US" dirty="0"/>
              <a:t>Recognize It!</a:t>
            </a:r>
          </a:p>
        </p:txBody>
      </p:sp>
      <p:sp>
        <p:nvSpPr>
          <p:cNvPr id="3" name="Text Placeholder 2">
            <a:extLst>
              <a:ext uri="{FF2B5EF4-FFF2-40B4-BE49-F238E27FC236}">
                <a16:creationId xmlns:a16="http://schemas.microsoft.com/office/drawing/2014/main" id="{146682EB-1F78-8F46-8556-6CFF35807234}"/>
              </a:ext>
            </a:extLst>
          </p:cNvPr>
          <p:cNvSpPr>
            <a:spLocks noGrp="1"/>
          </p:cNvSpPr>
          <p:nvPr>
            <p:ph type="body" idx="1"/>
          </p:nvPr>
        </p:nvSpPr>
        <p:spPr>
          <a:xfrm>
            <a:off x="557671" y="1427328"/>
            <a:ext cx="7510272" cy="2840400"/>
          </a:xfrm>
        </p:spPr>
        <p:txBody>
          <a:bodyPr/>
          <a:lstStyle/>
          <a:p>
            <a:pPr marL="88900" indent="0">
              <a:buNone/>
            </a:pPr>
            <a:r>
              <a:rPr lang="en-CA" sz="1800" dirty="0"/>
              <a:t>These initial steps in learning about diet culture, weight bias, fatphobia and triggering language serve as a starting point for Family Studies teachers to </a:t>
            </a:r>
            <a:r>
              <a:rPr lang="en-CA" sz="1800" b="1" dirty="0"/>
              <a:t>recognize </a:t>
            </a:r>
            <a:r>
              <a:rPr lang="en-CA" sz="1800" dirty="0"/>
              <a:t>the profound influence of diet culture in our own and in societal behaviours. </a:t>
            </a:r>
          </a:p>
          <a:p>
            <a:pPr marL="88900" indent="0">
              <a:buNone/>
            </a:pPr>
            <a:endParaRPr lang="en-CA" sz="1800" dirty="0"/>
          </a:p>
          <a:p>
            <a:pPr marL="88900" indent="0">
              <a:buNone/>
            </a:pPr>
            <a:r>
              <a:rPr lang="en-CA" sz="1800" dirty="0"/>
              <a:t>To allow </a:t>
            </a:r>
            <a:r>
              <a:rPr lang="en-CA" sz="1800" b="1" dirty="0"/>
              <a:t>ourselves and our students</a:t>
            </a:r>
            <a:r>
              <a:rPr lang="en-CA" sz="1800" dirty="0"/>
              <a:t> to live and adopt body inclusivity, eating joyfully and speaking freely about food without judgement or condemnation we encourage continued further reading of the Recognize it! Guide and participation in our companion guideline sessions </a:t>
            </a:r>
            <a:r>
              <a:rPr lang="en-CA" sz="1800" i="1" dirty="0"/>
              <a:t>Reject It! </a:t>
            </a:r>
            <a:r>
              <a:rPr lang="en-CA" sz="1800" dirty="0"/>
              <a:t>and </a:t>
            </a:r>
            <a:r>
              <a:rPr lang="en-CA" sz="1800" i="1" dirty="0"/>
              <a:t>Revise the Narrative! </a:t>
            </a:r>
            <a:r>
              <a:rPr lang="en-CA" sz="1800" dirty="0"/>
              <a:t>in May 2022. </a:t>
            </a:r>
            <a:endParaRPr lang="en-US" sz="1800" dirty="0"/>
          </a:p>
        </p:txBody>
      </p:sp>
      <p:sp>
        <p:nvSpPr>
          <p:cNvPr id="4" name="Slide Number Placeholder 3">
            <a:extLst>
              <a:ext uri="{FF2B5EF4-FFF2-40B4-BE49-F238E27FC236}">
                <a16:creationId xmlns:a16="http://schemas.microsoft.com/office/drawing/2014/main" id="{DDFE4F4A-F6BC-1645-9721-F5520CC2D0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3111490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4547-8015-4F95-8ED3-051E65E60458}"/>
              </a:ext>
            </a:extLst>
          </p:cNvPr>
          <p:cNvSpPr>
            <a:spLocks noGrp="1"/>
          </p:cNvSpPr>
          <p:nvPr>
            <p:ph type="title"/>
          </p:nvPr>
        </p:nvSpPr>
        <p:spPr>
          <a:xfrm>
            <a:off x="745145" y="486450"/>
            <a:ext cx="7811832" cy="620600"/>
          </a:xfrm>
        </p:spPr>
        <p:txBody>
          <a:bodyPr/>
          <a:lstStyle/>
          <a:p>
            <a:r>
              <a:rPr lang="en-CA" sz="2000" dirty="0">
                <a:effectLst/>
                <a:latin typeface="Calibri" panose="020F0502020204030204" pitchFamily="34" charset="0"/>
                <a:ea typeface="Calibri" panose="020F0502020204030204" pitchFamily="34" charset="0"/>
                <a:cs typeface="Times New Roman" panose="02020603050405020304" pitchFamily="18" charset="0"/>
              </a:rPr>
              <a:t>When I hear the term DIET CULTURE I think of these words/phrases … </a:t>
            </a:r>
            <a:endParaRPr lang="en-CA" sz="3600" dirty="0"/>
          </a:p>
        </p:txBody>
      </p:sp>
      <p:sp>
        <p:nvSpPr>
          <p:cNvPr id="3" name="Text Placeholder 2">
            <a:extLst>
              <a:ext uri="{FF2B5EF4-FFF2-40B4-BE49-F238E27FC236}">
                <a16:creationId xmlns:a16="http://schemas.microsoft.com/office/drawing/2014/main" id="{582EF823-F39A-4F07-820E-16432ACAD465}"/>
              </a:ext>
            </a:extLst>
          </p:cNvPr>
          <p:cNvSpPr>
            <a:spLocks noGrp="1"/>
          </p:cNvSpPr>
          <p:nvPr>
            <p:ph type="body" idx="1"/>
          </p:nvPr>
        </p:nvSpPr>
        <p:spPr>
          <a:xfrm>
            <a:off x="967377" y="1406899"/>
            <a:ext cx="6781781" cy="2986628"/>
          </a:xfrm>
        </p:spPr>
        <p:txBody>
          <a:bodyPr/>
          <a:lstStyle/>
          <a:p>
            <a:pPr algn="ctr">
              <a:buFont typeface="Courier New" panose="02070309020205020404" pitchFamily="49" charset="0"/>
              <a:buChar char="o"/>
            </a:pPr>
            <a:r>
              <a:rPr lang="en-CA" sz="2800" dirty="0">
                <a:hlinkClick r:id="rId2"/>
              </a:rPr>
              <a:t>https://www.menti.com/jkykedi13t</a:t>
            </a:r>
            <a:endParaRPr lang="en-CA" sz="2800" dirty="0"/>
          </a:p>
          <a:p>
            <a:endParaRPr lang="en-CA" dirty="0"/>
          </a:p>
        </p:txBody>
      </p:sp>
      <p:sp>
        <p:nvSpPr>
          <p:cNvPr id="4" name="Slide Number Placeholder 3">
            <a:extLst>
              <a:ext uri="{FF2B5EF4-FFF2-40B4-BE49-F238E27FC236}">
                <a16:creationId xmlns:a16="http://schemas.microsoft.com/office/drawing/2014/main" id="{73E23CE7-F43F-4C92-A199-51E5D113A6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pic>
        <p:nvPicPr>
          <p:cNvPr id="6" name="Picture 5" descr="Qr code&#10;&#10;Description automatically generated">
            <a:extLst>
              <a:ext uri="{FF2B5EF4-FFF2-40B4-BE49-F238E27FC236}">
                <a16:creationId xmlns:a16="http://schemas.microsoft.com/office/drawing/2014/main" id="{0EC7CB3E-D0BB-4852-A4F3-B2CD8B9DFC0E}"/>
              </a:ext>
            </a:extLst>
          </p:cNvPr>
          <p:cNvPicPr>
            <a:picLocks noChangeAspect="1"/>
          </p:cNvPicPr>
          <p:nvPr/>
        </p:nvPicPr>
        <p:blipFill>
          <a:blip r:embed="rId3"/>
          <a:stretch>
            <a:fillRect/>
          </a:stretch>
        </p:blipFill>
        <p:spPr>
          <a:xfrm>
            <a:off x="3391060" y="1845503"/>
            <a:ext cx="2361880" cy="2361880"/>
          </a:xfrm>
          <a:prstGeom prst="rect">
            <a:avLst/>
          </a:prstGeom>
        </p:spPr>
      </p:pic>
    </p:spTree>
    <p:extLst>
      <p:ext uri="{BB962C8B-B14F-4D97-AF65-F5344CB8AC3E}">
        <p14:creationId xmlns:p14="http://schemas.microsoft.com/office/powerpoint/2010/main" val="2636912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2D329F-60DF-4517-A7DD-30F8FDBCEA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pic>
        <p:nvPicPr>
          <p:cNvPr id="5" name="Picture 4">
            <a:extLst>
              <a:ext uri="{FF2B5EF4-FFF2-40B4-BE49-F238E27FC236}">
                <a16:creationId xmlns:a16="http://schemas.microsoft.com/office/drawing/2014/main" id="{30072505-C554-48EC-A5B5-1FFC51802021}"/>
              </a:ext>
            </a:extLst>
          </p:cNvPr>
          <p:cNvPicPr>
            <a:picLocks noChangeAspect="1"/>
          </p:cNvPicPr>
          <p:nvPr/>
        </p:nvPicPr>
        <p:blipFill>
          <a:blip r:embed="rId3"/>
          <a:stretch>
            <a:fillRect/>
          </a:stretch>
        </p:blipFill>
        <p:spPr>
          <a:xfrm>
            <a:off x="808383" y="605128"/>
            <a:ext cx="7381460" cy="3432501"/>
          </a:xfrm>
          <a:prstGeom prst="rect">
            <a:avLst/>
          </a:prstGeom>
        </p:spPr>
      </p:pic>
    </p:spTree>
    <p:extLst>
      <p:ext uri="{BB962C8B-B14F-4D97-AF65-F5344CB8AC3E}">
        <p14:creationId xmlns:p14="http://schemas.microsoft.com/office/powerpoint/2010/main" val="2556022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5A5D-BA0F-4665-A11C-707A5BDFE767}"/>
              </a:ext>
            </a:extLst>
          </p:cNvPr>
          <p:cNvSpPr>
            <a:spLocks noGrp="1"/>
          </p:cNvSpPr>
          <p:nvPr>
            <p:ph type="title"/>
          </p:nvPr>
        </p:nvSpPr>
        <p:spPr/>
        <p:txBody>
          <a:bodyPr/>
          <a:lstStyle/>
          <a:p>
            <a:r>
              <a:rPr lang="en-CA" dirty="0"/>
              <a:t>Consolidation </a:t>
            </a:r>
          </a:p>
        </p:txBody>
      </p:sp>
      <p:sp>
        <p:nvSpPr>
          <p:cNvPr id="3" name="Text Placeholder 2">
            <a:extLst>
              <a:ext uri="{FF2B5EF4-FFF2-40B4-BE49-F238E27FC236}">
                <a16:creationId xmlns:a16="http://schemas.microsoft.com/office/drawing/2014/main" id="{946BA616-09EF-4200-B397-9FD53C3EE921}"/>
              </a:ext>
            </a:extLst>
          </p:cNvPr>
          <p:cNvSpPr>
            <a:spLocks noGrp="1"/>
          </p:cNvSpPr>
          <p:nvPr>
            <p:ph type="body" idx="1"/>
          </p:nvPr>
        </p:nvSpPr>
        <p:spPr>
          <a:xfrm>
            <a:off x="2749731" y="1477411"/>
            <a:ext cx="5654644" cy="3325295"/>
          </a:xfrm>
        </p:spPr>
        <p:txBody>
          <a:bodyPr/>
          <a:lstStyle/>
          <a:p>
            <a:pPr marL="88900" indent="0">
              <a:buNone/>
            </a:pPr>
            <a:r>
              <a:rPr lang="en-US" sz="2400" dirty="0"/>
              <a:t>What we have been teaching in our classrooms </a:t>
            </a:r>
            <a:r>
              <a:rPr lang="en-US" sz="2400" b="1" dirty="0"/>
              <a:t>WAS </a:t>
            </a:r>
            <a:r>
              <a:rPr lang="en-US" sz="2400" dirty="0"/>
              <a:t>consistent with evidence-based guidelines, but </a:t>
            </a:r>
            <a:r>
              <a:rPr lang="en-US" sz="2400" b="1" dirty="0"/>
              <a:t>NOW</a:t>
            </a:r>
            <a:r>
              <a:rPr lang="en-US" sz="2400" dirty="0"/>
              <a:t> we need to empower teachers to recognize diet culture and model body inclusivity in the classroom – by rejecting </a:t>
            </a:r>
            <a:r>
              <a:rPr lang="en-US" sz="2400" dirty="0" err="1"/>
              <a:t>behaviours</a:t>
            </a:r>
            <a:r>
              <a:rPr lang="en-US" sz="2400" dirty="0"/>
              <a:t> and systems and revising the narrative.</a:t>
            </a:r>
          </a:p>
          <a:p>
            <a:endParaRPr lang="en-CA" dirty="0"/>
          </a:p>
        </p:txBody>
      </p:sp>
      <p:sp>
        <p:nvSpPr>
          <p:cNvPr id="4" name="Slide Number Placeholder 3">
            <a:extLst>
              <a:ext uri="{FF2B5EF4-FFF2-40B4-BE49-F238E27FC236}">
                <a16:creationId xmlns:a16="http://schemas.microsoft.com/office/drawing/2014/main" id="{9DBE04E3-9096-47DD-80BB-04733CC751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pic>
        <p:nvPicPr>
          <p:cNvPr id="5" name="Picture 4" descr="Books From Norway">
            <a:extLst>
              <a:ext uri="{FF2B5EF4-FFF2-40B4-BE49-F238E27FC236}">
                <a16:creationId xmlns:a16="http://schemas.microsoft.com/office/drawing/2014/main" id="{AF5CB6A9-8F64-4346-B02F-C18D026F0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32" y="1567722"/>
            <a:ext cx="1974465" cy="269432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762;p51">
            <a:extLst>
              <a:ext uri="{FF2B5EF4-FFF2-40B4-BE49-F238E27FC236}">
                <a16:creationId xmlns:a16="http://schemas.microsoft.com/office/drawing/2014/main" id="{71AFAB48-B40D-4245-A45C-5872CBAB6344}"/>
              </a:ext>
            </a:extLst>
          </p:cNvPr>
          <p:cNvSpPr/>
          <p:nvPr/>
        </p:nvSpPr>
        <p:spPr>
          <a:xfrm>
            <a:off x="7886329" y="3808026"/>
            <a:ext cx="988833" cy="908038"/>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462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EED9-7804-4BEF-B3D5-F941EB0C4CDF}"/>
              </a:ext>
            </a:extLst>
          </p:cNvPr>
          <p:cNvSpPr>
            <a:spLocks noGrp="1"/>
          </p:cNvSpPr>
          <p:nvPr>
            <p:ph type="title"/>
          </p:nvPr>
        </p:nvSpPr>
        <p:spPr/>
        <p:txBody>
          <a:bodyPr/>
          <a:lstStyle/>
          <a:p>
            <a:r>
              <a:rPr lang="en-CA" dirty="0"/>
              <a:t>Next Steps </a:t>
            </a:r>
          </a:p>
        </p:txBody>
      </p:sp>
      <p:sp>
        <p:nvSpPr>
          <p:cNvPr id="3" name="Text Placeholder 2">
            <a:extLst>
              <a:ext uri="{FF2B5EF4-FFF2-40B4-BE49-F238E27FC236}">
                <a16:creationId xmlns:a16="http://schemas.microsoft.com/office/drawing/2014/main" id="{EECCB234-52B8-40D2-9E0E-0A9C3BB3D9AA}"/>
              </a:ext>
            </a:extLst>
          </p:cNvPr>
          <p:cNvSpPr>
            <a:spLocks noGrp="1"/>
          </p:cNvSpPr>
          <p:nvPr>
            <p:ph type="body" idx="1"/>
          </p:nvPr>
        </p:nvSpPr>
        <p:spPr>
          <a:xfrm>
            <a:off x="657597" y="1314439"/>
            <a:ext cx="8012269" cy="2840400"/>
          </a:xfrm>
        </p:spPr>
        <p:txBody>
          <a:bodyPr/>
          <a:lstStyle/>
          <a:p>
            <a:pPr>
              <a:buFont typeface="Wingdings" pitchFamily="2" charset="2"/>
              <a:buChar char="Ø"/>
            </a:pPr>
            <a:r>
              <a:rPr lang="en-CA" sz="2400" dirty="0">
                <a:effectLst/>
                <a:latin typeface="Calibri" panose="020F0502020204030204" pitchFamily="34" charset="0"/>
                <a:ea typeface="Calibri" panose="020F0502020204030204" pitchFamily="34" charset="0"/>
                <a:cs typeface="Times New Roman" panose="02020603050405020304" pitchFamily="18" charset="0"/>
              </a:rPr>
              <a:t>What are you expecting us to talk about today?  </a:t>
            </a:r>
          </a:p>
          <a:p>
            <a:pPr>
              <a:buFont typeface="Wingdings" pitchFamily="2" charset="2"/>
              <a:buChar char="Ø"/>
            </a:pPr>
            <a:r>
              <a:rPr lang="en-CA" sz="2400" dirty="0">
                <a:effectLst/>
                <a:latin typeface="Calibri" panose="020F0502020204030204" pitchFamily="34" charset="0"/>
                <a:ea typeface="Calibri" panose="020F0502020204030204" pitchFamily="34" charset="0"/>
                <a:cs typeface="Times New Roman" panose="02020603050405020304" pitchFamily="18" charset="0"/>
              </a:rPr>
              <a:t>What do you still need?   </a:t>
            </a:r>
          </a:p>
          <a:p>
            <a:pPr>
              <a:buFont typeface="Wingdings" pitchFamily="2" charset="2"/>
              <a:buChar char="Ø"/>
            </a:pPr>
            <a:r>
              <a:rPr lang="en-CA" sz="2400" dirty="0">
                <a:effectLst/>
                <a:latin typeface="Calibri" panose="020F0502020204030204" pitchFamily="34" charset="0"/>
                <a:ea typeface="Calibri" panose="020F0502020204030204" pitchFamily="34" charset="0"/>
                <a:cs typeface="Times New Roman" panose="02020603050405020304" pitchFamily="18" charset="0"/>
                <a:hlinkClick r:id="rId2"/>
              </a:rPr>
              <a:t>https://jamboard.google.com/d/1eqiiXBHDDVOZ-IO9Wm5c1cW4dnLu0Wf15bhsBvcFWLs/edit?usp=sharing</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Ø"/>
            </a:pPr>
            <a:r>
              <a:rPr lang="en-CA" sz="2400" dirty="0">
                <a:effectLst/>
                <a:latin typeface="Calibri" panose="020F0502020204030204" pitchFamily="34" charset="0"/>
                <a:ea typeface="Calibri" panose="020F0502020204030204" pitchFamily="34" charset="0"/>
                <a:cs typeface="Times New Roman" panose="02020603050405020304" pitchFamily="18" charset="0"/>
              </a:rPr>
              <a:t>Future sessions: </a:t>
            </a:r>
          </a:p>
          <a:p>
            <a:pPr lvl="1">
              <a:buFont typeface="Wingdings" pitchFamily="2" charset="2"/>
              <a:buChar char="Ø"/>
            </a:pPr>
            <a:r>
              <a:rPr lang="en-CA" sz="2400" dirty="0">
                <a:effectLst/>
                <a:latin typeface="Calibri" panose="020F0502020204030204" pitchFamily="34" charset="0"/>
                <a:ea typeface="Calibri" panose="020F0502020204030204" pitchFamily="34" charset="0"/>
                <a:cs typeface="Times New Roman" panose="02020603050405020304" pitchFamily="18" charset="0"/>
              </a:rPr>
              <a:t>May 2 - Reject It!</a:t>
            </a:r>
          </a:p>
          <a:p>
            <a:pPr lvl="1">
              <a:buFont typeface="Wingdings" pitchFamily="2" charset="2"/>
              <a:buChar char="Ø"/>
            </a:pPr>
            <a:r>
              <a:rPr lang="en-CA" sz="2400" dirty="0">
                <a:latin typeface="Calibri" panose="020F0502020204030204" pitchFamily="34" charset="0"/>
                <a:ea typeface="Calibri" panose="020F0502020204030204" pitchFamily="34" charset="0"/>
                <a:cs typeface="Times New Roman" panose="02020603050405020304" pitchFamily="18" charset="0"/>
              </a:rPr>
              <a:t>May 30 - Revise the Narrative!</a:t>
            </a:r>
          </a:p>
          <a:p>
            <a:pPr>
              <a:buFont typeface="Wingdings" pitchFamily="2" charset="2"/>
              <a:buChar char="Ø"/>
            </a:pPr>
            <a:r>
              <a:rPr lang="en-CA" sz="2400" dirty="0">
                <a:latin typeface="Calibri" panose="020F0502020204030204" pitchFamily="34" charset="0"/>
                <a:ea typeface="Calibri" panose="020F0502020204030204" pitchFamily="34" charset="0"/>
                <a:cs typeface="Times New Roman" panose="02020603050405020304" pitchFamily="18" charset="0"/>
              </a:rPr>
              <a:t>Feedback survey link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684C5B1-BE2B-4736-8920-711A18C494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
        <p:nvSpPr>
          <p:cNvPr id="5" name="Google Shape;747;p51">
            <a:extLst>
              <a:ext uri="{FF2B5EF4-FFF2-40B4-BE49-F238E27FC236}">
                <a16:creationId xmlns:a16="http://schemas.microsoft.com/office/drawing/2014/main" id="{FEA5F9AB-FDA2-4145-83E8-D3767026D6C4}"/>
              </a:ext>
            </a:extLst>
          </p:cNvPr>
          <p:cNvSpPr/>
          <p:nvPr/>
        </p:nvSpPr>
        <p:spPr>
          <a:xfrm>
            <a:off x="7704463" y="3690735"/>
            <a:ext cx="993422" cy="928207"/>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664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A92A-39AE-4AFE-97C5-FCAC862AC7E6}"/>
              </a:ext>
            </a:extLst>
          </p:cNvPr>
          <p:cNvSpPr>
            <a:spLocks noGrp="1"/>
          </p:cNvSpPr>
          <p:nvPr>
            <p:ph type="title"/>
          </p:nvPr>
        </p:nvSpPr>
        <p:spPr>
          <a:xfrm>
            <a:off x="646043" y="517888"/>
            <a:ext cx="7180513" cy="709600"/>
          </a:xfrm>
        </p:spPr>
        <p:txBody>
          <a:bodyPr/>
          <a:lstStyle/>
          <a:p>
            <a:pPr algn="ctr"/>
            <a:r>
              <a:rPr lang="en-CA" sz="2800" dirty="0">
                <a:latin typeface="Amatic SC" panose="00000500000000000000" pitchFamily="2" charset="-79"/>
                <a:cs typeface="Amatic SC" panose="00000500000000000000" pitchFamily="2" charset="-79"/>
              </a:rPr>
              <a:t>SUPPORT FOR INDIVIDUALS </a:t>
            </a:r>
            <a:r>
              <a:rPr lang="en-CA" sz="2400" dirty="0">
                <a:latin typeface="Amatic SC" panose="00000500000000000000" pitchFamily="2" charset="-79"/>
                <a:cs typeface="Amatic SC" panose="00000500000000000000" pitchFamily="2" charset="-79"/>
              </a:rPr>
              <a:t>EXPERIENCING EATING- OR WEIGHT-RELATED DISTRESS  </a:t>
            </a:r>
            <a:endParaRPr lang="en-CA" sz="2550" dirty="0">
              <a:latin typeface="Amatic SC" panose="00000500000000000000" pitchFamily="2" charset="-79"/>
              <a:cs typeface="Amatic SC" panose="00000500000000000000" pitchFamily="2" charset="-79"/>
            </a:endParaRPr>
          </a:p>
        </p:txBody>
      </p:sp>
      <p:sp>
        <p:nvSpPr>
          <p:cNvPr id="3" name="Text Placeholder 2">
            <a:extLst>
              <a:ext uri="{FF2B5EF4-FFF2-40B4-BE49-F238E27FC236}">
                <a16:creationId xmlns:a16="http://schemas.microsoft.com/office/drawing/2014/main" id="{E8249559-86FD-47AD-B6DA-5ABB649F7B44}"/>
              </a:ext>
            </a:extLst>
          </p:cNvPr>
          <p:cNvSpPr>
            <a:spLocks noGrp="1"/>
          </p:cNvSpPr>
          <p:nvPr>
            <p:ph type="body" idx="1"/>
          </p:nvPr>
        </p:nvSpPr>
        <p:spPr>
          <a:xfrm>
            <a:off x="646043" y="1506350"/>
            <a:ext cx="7877848" cy="2840400"/>
          </a:xfrm>
        </p:spPr>
        <p:txBody>
          <a:bodyPr/>
          <a:lstStyle/>
          <a:p>
            <a:pPr marL="88898" indent="0" defTabSz="536561">
              <a:buNone/>
            </a:pPr>
            <a:endParaRPr lang="en-CA" sz="1350" dirty="0">
              <a:latin typeface="Nunito" pitchFamily="2" charset="0"/>
            </a:endParaRPr>
          </a:p>
          <a:p>
            <a:pPr marL="88898" indent="0" defTabSz="536561">
              <a:buNone/>
            </a:pPr>
            <a:endParaRPr lang="en-CA" sz="1100" dirty="0"/>
          </a:p>
          <a:p>
            <a:pPr marL="88898" indent="0">
              <a:buNone/>
            </a:pPr>
            <a:endParaRPr lang="en-CA" dirty="0"/>
          </a:p>
        </p:txBody>
      </p:sp>
      <p:sp>
        <p:nvSpPr>
          <p:cNvPr id="4" name="Slide Number Placeholder 3">
            <a:extLst>
              <a:ext uri="{FF2B5EF4-FFF2-40B4-BE49-F238E27FC236}">
                <a16:creationId xmlns:a16="http://schemas.microsoft.com/office/drawing/2014/main" id="{281C03C1-A204-4EE0-91B7-03519D8ED048}"/>
              </a:ext>
            </a:extLst>
          </p:cNvPr>
          <p:cNvSpPr>
            <a:spLocks noGrp="1"/>
          </p:cNvSpPr>
          <p:nvPr>
            <p:ph type="sldNum" idx="12"/>
          </p:nvPr>
        </p:nvSpPr>
        <p:spPr/>
        <p:txBody>
          <a:bodyPr/>
          <a:lstStyle/>
          <a:p>
            <a:fld id="{00000000-1234-1234-1234-123412341234}" type="slidenum">
              <a:rPr lang="en" smtClean="0"/>
              <a:pPr/>
              <a:t>45</a:t>
            </a:fld>
            <a:endParaRPr lang="en"/>
          </a:p>
        </p:txBody>
      </p:sp>
      <p:sp>
        <p:nvSpPr>
          <p:cNvPr id="5" name="Text Placeholder 2">
            <a:extLst>
              <a:ext uri="{FF2B5EF4-FFF2-40B4-BE49-F238E27FC236}">
                <a16:creationId xmlns:a16="http://schemas.microsoft.com/office/drawing/2014/main" id="{7C40D156-79FE-4462-9B9C-DEA04D155D3E}"/>
              </a:ext>
            </a:extLst>
          </p:cNvPr>
          <p:cNvSpPr txBox="1">
            <a:spLocks/>
          </p:cNvSpPr>
          <p:nvPr/>
        </p:nvSpPr>
        <p:spPr>
          <a:xfrm>
            <a:off x="794135" y="1371476"/>
            <a:ext cx="7729756" cy="3472050"/>
          </a:xfrm>
          <a:prstGeom prst="rect">
            <a:avLst/>
          </a:prstGeom>
        </p:spPr>
        <p:txBody>
          <a:bodyPr spcFirstLastPara="1" vert="horz" wrap="square" lIns="0" tIns="0" rIns="0" bIns="0" rtlCol="0" anchor="t" anchorCtr="0">
            <a:noAutofit/>
          </a:bodyPr>
          <a:lstStyle>
            <a:lvl1pPr marL="609585" lvl="0" indent="-491054" algn="l" defTabSz="914400" rtl="0" eaLnBrk="1" latinLnBrk="0" hangingPunct="1">
              <a:lnSpc>
                <a:spcPct val="90000"/>
              </a:lnSpc>
              <a:spcBef>
                <a:spcPts val="0"/>
              </a:spcBef>
              <a:spcAft>
                <a:spcPts val="0"/>
              </a:spcAft>
              <a:buClr>
                <a:srgbClr val="FF7C80"/>
              </a:buClr>
              <a:buSzPts val="2200"/>
              <a:buFont typeface="Arial" panose="020B0604020202020204" pitchFamily="34" charset="0"/>
              <a:buChar char="✗"/>
              <a:defRPr sz="2800" kern="1200">
                <a:solidFill>
                  <a:schemeClr val="tx1"/>
                </a:solidFill>
                <a:latin typeface="+mn-lt"/>
                <a:ea typeface="+mn-ea"/>
                <a:cs typeface="+mn-cs"/>
              </a:defRPr>
            </a:lvl1pPr>
            <a:lvl2pPr marL="1219170" lvl="1" indent="-491054" algn="l" defTabSz="914400" rtl="0" eaLnBrk="1" latinLnBrk="0" hangingPunct="1">
              <a:lnSpc>
                <a:spcPct val="90000"/>
              </a:lnSpc>
              <a:spcBef>
                <a:spcPts val="1333"/>
              </a:spcBef>
              <a:spcAft>
                <a:spcPts val="0"/>
              </a:spcAft>
              <a:buSzPts val="2200"/>
              <a:buFont typeface="Arial" panose="020B0604020202020204" pitchFamily="34" charset="0"/>
              <a:buChar char="✗"/>
              <a:defRPr sz="2400" kern="1200">
                <a:solidFill>
                  <a:schemeClr val="tx1"/>
                </a:solidFill>
                <a:latin typeface="+mn-lt"/>
                <a:ea typeface="+mn-ea"/>
                <a:cs typeface="+mn-cs"/>
              </a:defRPr>
            </a:lvl2pPr>
            <a:lvl3pPr marL="1828754" lvl="2" indent="-491054" algn="l" defTabSz="914400" rtl="0" eaLnBrk="1" latinLnBrk="0" hangingPunct="1">
              <a:lnSpc>
                <a:spcPct val="90000"/>
              </a:lnSpc>
              <a:spcBef>
                <a:spcPts val="1333"/>
              </a:spcBef>
              <a:spcAft>
                <a:spcPts val="0"/>
              </a:spcAft>
              <a:buSzPts val="2200"/>
              <a:buFont typeface="Arial" panose="020B0604020202020204" pitchFamily="34" charset="0"/>
              <a:buChar char="■"/>
              <a:defRPr sz="2000" kern="1200">
                <a:solidFill>
                  <a:schemeClr val="tx1"/>
                </a:solidFill>
                <a:latin typeface="+mn-lt"/>
                <a:ea typeface="+mn-ea"/>
                <a:cs typeface="+mn-cs"/>
              </a:defRPr>
            </a:lvl3pPr>
            <a:lvl4pPr marL="2438339" lvl="3" indent="-491054" algn="l" defTabSz="914400" rtl="0" eaLnBrk="1" latinLnBrk="0" hangingPunct="1">
              <a:lnSpc>
                <a:spcPct val="90000"/>
              </a:lnSpc>
              <a:spcBef>
                <a:spcPts val="1333"/>
              </a:spcBef>
              <a:spcAft>
                <a:spcPts val="0"/>
              </a:spcAft>
              <a:buSzPts val="2200"/>
              <a:buFont typeface="Arial" panose="020B0604020202020204" pitchFamily="34" charset="0"/>
              <a:buChar char="●"/>
              <a:defRPr sz="1800" kern="1200">
                <a:solidFill>
                  <a:schemeClr val="tx1"/>
                </a:solidFill>
                <a:latin typeface="+mn-lt"/>
                <a:ea typeface="+mn-ea"/>
                <a:cs typeface="+mn-cs"/>
              </a:defRPr>
            </a:lvl4pPr>
            <a:lvl5pPr marL="3047924" lvl="4" indent="-491054" algn="l" defTabSz="914400" rtl="0" eaLnBrk="1" latinLnBrk="0" hangingPunct="1">
              <a:lnSpc>
                <a:spcPct val="90000"/>
              </a:lnSpc>
              <a:spcBef>
                <a:spcPts val="1333"/>
              </a:spcBef>
              <a:spcAft>
                <a:spcPts val="0"/>
              </a:spcAft>
              <a:buSzPts val="2200"/>
              <a:buFont typeface="Arial" panose="020B0604020202020204" pitchFamily="34" charset="0"/>
              <a:buChar char="○"/>
              <a:defRPr sz="1800" kern="1200">
                <a:solidFill>
                  <a:schemeClr val="tx1"/>
                </a:solidFill>
                <a:latin typeface="+mn-lt"/>
                <a:ea typeface="+mn-ea"/>
                <a:cs typeface="+mn-cs"/>
              </a:defRPr>
            </a:lvl5pPr>
            <a:lvl6pPr marL="3657509" lvl="5" indent="-491054" algn="l" defTabSz="914400" rtl="0" eaLnBrk="1" latinLnBrk="0" hangingPunct="1">
              <a:lnSpc>
                <a:spcPct val="90000"/>
              </a:lnSpc>
              <a:spcBef>
                <a:spcPts val="1333"/>
              </a:spcBef>
              <a:spcAft>
                <a:spcPts val="0"/>
              </a:spcAft>
              <a:buSzPts val="2200"/>
              <a:buFont typeface="Arial" panose="020B0604020202020204" pitchFamily="34" charset="0"/>
              <a:buChar char="■"/>
              <a:defRPr sz="1800" kern="1200">
                <a:solidFill>
                  <a:schemeClr val="tx1"/>
                </a:solidFill>
                <a:latin typeface="+mn-lt"/>
                <a:ea typeface="+mn-ea"/>
                <a:cs typeface="+mn-cs"/>
              </a:defRPr>
            </a:lvl6pPr>
            <a:lvl7pPr marL="4267093" lvl="6" indent="-491054" algn="l" defTabSz="914400" rtl="0" eaLnBrk="1" latinLnBrk="0" hangingPunct="1">
              <a:lnSpc>
                <a:spcPct val="90000"/>
              </a:lnSpc>
              <a:spcBef>
                <a:spcPts val="1333"/>
              </a:spcBef>
              <a:spcAft>
                <a:spcPts val="0"/>
              </a:spcAft>
              <a:buSzPts val="2200"/>
              <a:buFont typeface="Arial" panose="020B0604020202020204" pitchFamily="34" charset="0"/>
              <a:buChar char="●"/>
              <a:defRPr sz="1800" kern="1200">
                <a:solidFill>
                  <a:schemeClr val="tx1"/>
                </a:solidFill>
                <a:latin typeface="+mn-lt"/>
                <a:ea typeface="+mn-ea"/>
                <a:cs typeface="+mn-cs"/>
              </a:defRPr>
            </a:lvl7pPr>
            <a:lvl8pPr marL="4876678" lvl="7" indent="-491054" algn="l" defTabSz="914400" rtl="0" eaLnBrk="1" latinLnBrk="0" hangingPunct="1">
              <a:lnSpc>
                <a:spcPct val="90000"/>
              </a:lnSpc>
              <a:spcBef>
                <a:spcPts val="1333"/>
              </a:spcBef>
              <a:spcAft>
                <a:spcPts val="0"/>
              </a:spcAft>
              <a:buSzPts val="2200"/>
              <a:buFont typeface="Arial" panose="020B0604020202020204" pitchFamily="34" charset="0"/>
              <a:buChar char="○"/>
              <a:defRPr sz="1800" kern="1200">
                <a:solidFill>
                  <a:schemeClr val="tx1"/>
                </a:solidFill>
                <a:latin typeface="+mn-lt"/>
                <a:ea typeface="+mn-ea"/>
                <a:cs typeface="+mn-cs"/>
              </a:defRPr>
            </a:lvl8pPr>
            <a:lvl9pPr marL="5486263" lvl="8" indent="-491054" algn="l" defTabSz="914400" rtl="0" eaLnBrk="1" latinLnBrk="0" hangingPunct="1">
              <a:lnSpc>
                <a:spcPct val="90000"/>
              </a:lnSpc>
              <a:spcBef>
                <a:spcPts val="1333"/>
              </a:spcBef>
              <a:spcAft>
                <a:spcPts val="1333"/>
              </a:spcAft>
              <a:buSzPts val="2200"/>
              <a:buFont typeface="Arial" panose="020B0604020202020204" pitchFamily="34" charset="0"/>
              <a:buChar char="■"/>
              <a:defRPr sz="1800" kern="1200">
                <a:solidFill>
                  <a:schemeClr val="tx1"/>
                </a:solidFill>
                <a:latin typeface="+mn-lt"/>
                <a:ea typeface="+mn-ea"/>
                <a:cs typeface="+mn-cs"/>
              </a:defRPr>
            </a:lvl9pPr>
          </a:lstStyle>
          <a:p>
            <a:pPr marL="66675" indent="0" defTabSz="402431">
              <a:buNone/>
            </a:pPr>
            <a:r>
              <a:rPr lang="en-CA" sz="1800" dirty="0">
                <a:latin typeface="Nunito" pitchFamily="2" charset="0"/>
              </a:rPr>
              <a:t>Reflecting on and discussing weight bias and diet culture may arouse discomfort, or even distress. </a:t>
            </a:r>
          </a:p>
          <a:p>
            <a:pPr marL="66675" indent="0" defTabSz="402431">
              <a:buNone/>
            </a:pPr>
            <a:endParaRPr lang="en-CA" sz="1800" dirty="0">
              <a:latin typeface="Nunito" pitchFamily="2" charset="0"/>
            </a:endParaRPr>
          </a:p>
          <a:p>
            <a:pPr marL="66675" indent="0" defTabSz="402431">
              <a:buNone/>
            </a:pPr>
            <a:r>
              <a:rPr lang="en-CA" sz="1800" b="1" dirty="0">
                <a:latin typeface="Nunito" pitchFamily="2" charset="0"/>
              </a:rPr>
              <a:t>The National Eating Disorder Information Centre (NEDIC) </a:t>
            </a:r>
            <a:r>
              <a:rPr lang="en-CA" sz="1600" dirty="0">
                <a:latin typeface="Nunito" pitchFamily="2" charset="0"/>
              </a:rPr>
              <a:t>operates an anonymous toll-free helpline and instant chatline through which any individual experiencing eating- or weight-related concerns can access support, referrals, and resources from a highly trained client support worker.</a:t>
            </a:r>
          </a:p>
          <a:p>
            <a:pPr marL="66675" indent="0" defTabSz="402431">
              <a:buNone/>
            </a:pPr>
            <a:endParaRPr lang="en-CA" sz="1500" dirty="0">
              <a:latin typeface="Nunito" pitchFamily="2" charset="0"/>
            </a:endParaRPr>
          </a:p>
          <a:p>
            <a:pPr marL="66675" indent="0" defTabSz="402431">
              <a:buNone/>
            </a:pPr>
            <a:r>
              <a:rPr lang="en-CA" sz="1600" dirty="0">
                <a:latin typeface="Nunito" pitchFamily="2" charset="0"/>
              </a:rPr>
              <a:t>Telephone:</a:t>
            </a:r>
          </a:p>
          <a:p>
            <a:pPr marL="66675" indent="0" defTabSz="402431">
              <a:buNone/>
            </a:pPr>
            <a:r>
              <a:rPr lang="en-CA" sz="1600" dirty="0">
                <a:latin typeface="Nunito" pitchFamily="2" charset="0"/>
              </a:rPr>
              <a:t>Greater Toronto Area:  416-340-4156</a:t>
            </a:r>
          </a:p>
          <a:p>
            <a:pPr marL="66675" indent="0" defTabSz="402431">
              <a:buNone/>
            </a:pPr>
            <a:r>
              <a:rPr lang="en-CA" sz="1600" dirty="0">
                <a:latin typeface="Nunito" pitchFamily="2" charset="0"/>
              </a:rPr>
              <a:t>Toll-free:  1-866-633-4220  </a:t>
            </a:r>
          </a:p>
          <a:p>
            <a:pPr marL="66675" indent="0" defTabSz="402431">
              <a:buNone/>
            </a:pPr>
            <a:endParaRPr lang="en-CA" sz="1600" dirty="0">
              <a:latin typeface="Nunito" pitchFamily="2" charset="0"/>
            </a:endParaRPr>
          </a:p>
          <a:p>
            <a:pPr marL="66675" indent="0" defTabSz="402431">
              <a:buNone/>
            </a:pPr>
            <a:r>
              <a:rPr lang="en-CA" sz="1600" dirty="0">
                <a:latin typeface="Nunito" pitchFamily="2" charset="0"/>
              </a:rPr>
              <a:t>Instant chat:</a:t>
            </a:r>
          </a:p>
          <a:p>
            <a:pPr marL="66675" indent="0" defTabSz="402431">
              <a:buNone/>
            </a:pPr>
            <a:r>
              <a:rPr lang="en-CA" sz="1600" dirty="0">
                <a:latin typeface="Nunito" pitchFamily="2" charset="0"/>
                <a:hlinkClick r:id="rId3"/>
              </a:rPr>
              <a:t>www.nedic.ca</a:t>
            </a:r>
            <a:r>
              <a:rPr lang="en-CA" sz="1600" dirty="0">
                <a:latin typeface="Nunito" pitchFamily="2" charset="0"/>
              </a:rPr>
              <a:t> </a:t>
            </a:r>
          </a:p>
          <a:p>
            <a:pPr marL="66675" indent="0" defTabSz="402431">
              <a:buNone/>
            </a:pPr>
            <a:endParaRPr lang="en-CA" sz="1500" dirty="0"/>
          </a:p>
          <a:p>
            <a:pPr marL="66675" indent="0">
              <a:buNone/>
            </a:pPr>
            <a:endParaRPr lang="en-CA" sz="2100" dirty="0"/>
          </a:p>
        </p:txBody>
      </p:sp>
      <p:sp>
        <p:nvSpPr>
          <p:cNvPr id="6" name="Google Shape;814;p51">
            <a:extLst>
              <a:ext uri="{FF2B5EF4-FFF2-40B4-BE49-F238E27FC236}">
                <a16:creationId xmlns:a16="http://schemas.microsoft.com/office/drawing/2014/main" id="{E7F35EE1-F925-9843-B3DA-2D6B27B3A3C9}"/>
              </a:ext>
            </a:extLst>
          </p:cNvPr>
          <p:cNvSpPr/>
          <p:nvPr/>
        </p:nvSpPr>
        <p:spPr>
          <a:xfrm>
            <a:off x="7662085" y="3778749"/>
            <a:ext cx="1076398" cy="914627"/>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739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8A11-6589-4899-BC28-506CA267E34A}"/>
              </a:ext>
            </a:extLst>
          </p:cNvPr>
          <p:cNvSpPr>
            <a:spLocks noGrp="1"/>
          </p:cNvSpPr>
          <p:nvPr>
            <p:ph type="title"/>
          </p:nvPr>
        </p:nvSpPr>
        <p:spPr/>
        <p:txBody>
          <a:bodyPr/>
          <a:lstStyle/>
          <a:p>
            <a:r>
              <a:rPr lang="en-CA" dirty="0"/>
              <a:t>PAUSE AND Reflect </a:t>
            </a:r>
            <a:endParaRPr lang="en-CA" b="1" dirty="0"/>
          </a:p>
        </p:txBody>
      </p:sp>
      <p:sp>
        <p:nvSpPr>
          <p:cNvPr id="3" name="Text Placeholder 2">
            <a:extLst>
              <a:ext uri="{FF2B5EF4-FFF2-40B4-BE49-F238E27FC236}">
                <a16:creationId xmlns:a16="http://schemas.microsoft.com/office/drawing/2014/main" id="{78E93B15-33D5-4810-821D-25BEC8DF8111}"/>
              </a:ext>
            </a:extLst>
          </p:cNvPr>
          <p:cNvSpPr>
            <a:spLocks noGrp="1"/>
          </p:cNvSpPr>
          <p:nvPr>
            <p:ph type="body" idx="1"/>
          </p:nvPr>
        </p:nvSpPr>
        <p:spPr>
          <a:xfrm>
            <a:off x="536712" y="1506350"/>
            <a:ext cx="7839643" cy="2840400"/>
          </a:xfrm>
        </p:spPr>
        <p:txBody>
          <a:bodyPr/>
          <a:lstStyle/>
          <a:p>
            <a:endParaRPr lang="en-US" dirty="0"/>
          </a:p>
          <a:p>
            <a:pPr>
              <a:buFont typeface="Wingdings" pitchFamily="2" charset="2"/>
              <a:buChar char="v"/>
            </a:pPr>
            <a:r>
              <a:rPr lang="en-US" b="1" dirty="0">
                <a:solidFill>
                  <a:schemeClr val="accent2"/>
                </a:solidFill>
              </a:rPr>
              <a:t>To what extent does diet culture impact your students’ daily life?</a:t>
            </a:r>
            <a:endParaRPr lang="en-US" dirty="0">
              <a:solidFill>
                <a:schemeClr val="accent2"/>
              </a:solidFill>
            </a:endParaRPr>
          </a:p>
          <a:p>
            <a:pPr>
              <a:buFont typeface="Wingdings" pitchFamily="2" charset="2"/>
              <a:buChar char="v"/>
            </a:pPr>
            <a:r>
              <a:rPr lang="en-US" dirty="0"/>
              <a:t>Remember, this could be at school, home or in the community.</a:t>
            </a:r>
          </a:p>
          <a:p>
            <a:pPr>
              <a:buFont typeface="Wingdings" pitchFamily="2" charset="2"/>
              <a:buChar char="v"/>
            </a:pPr>
            <a:r>
              <a:rPr lang="en-US" dirty="0"/>
              <a:t>Please put your ideas into the chat box, </a:t>
            </a:r>
            <a:r>
              <a:rPr lang="en-US" dirty="0">
                <a:solidFill>
                  <a:srgbClr val="00B0F0"/>
                </a:solidFill>
              </a:rPr>
              <a:t>but DO NOT hit SEND until I tell you!</a:t>
            </a:r>
          </a:p>
          <a:p>
            <a:endParaRPr lang="en-US" b="1" dirty="0"/>
          </a:p>
          <a:p>
            <a:pPr marL="88898" indent="0">
              <a:buNone/>
            </a:pPr>
            <a:endParaRPr lang="en-US" b="1" dirty="0"/>
          </a:p>
          <a:p>
            <a:endParaRPr lang="en-US" b="1" dirty="0"/>
          </a:p>
          <a:p>
            <a:endParaRPr lang="en-CA" b="1" dirty="0"/>
          </a:p>
        </p:txBody>
      </p:sp>
    </p:spTree>
    <p:extLst>
      <p:ext uri="{BB962C8B-B14F-4D97-AF65-F5344CB8AC3E}">
        <p14:creationId xmlns:p14="http://schemas.microsoft.com/office/powerpoint/2010/main" val="86722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CA" dirty="0"/>
              <a:t>Introduction</a:t>
            </a:r>
            <a:endParaRPr dirty="0"/>
          </a:p>
        </p:txBody>
      </p:sp>
      <p:sp>
        <p:nvSpPr>
          <p:cNvPr id="226" name="Google Shape;226;p20"/>
          <p:cNvSpPr txBox="1">
            <a:spLocks noGrp="1"/>
          </p:cNvSpPr>
          <p:nvPr>
            <p:ph type="body" idx="1"/>
          </p:nvPr>
        </p:nvSpPr>
        <p:spPr>
          <a:xfrm>
            <a:off x="629940" y="1207101"/>
            <a:ext cx="7477519" cy="3252799"/>
          </a:xfrm>
          <a:prstGeom prst="rect">
            <a:avLst/>
          </a:prstGeom>
        </p:spPr>
        <p:txBody>
          <a:bodyPr spcFirstLastPara="1" wrap="square" lIns="0" tIns="0" rIns="0" bIns="0" anchor="t" anchorCtr="0">
            <a:noAutofit/>
          </a:bodyPr>
          <a:lstStyle/>
          <a:p>
            <a:pPr marL="0" indent="0">
              <a:spcBef>
                <a:spcPts val="1000"/>
              </a:spcBef>
              <a:spcAft>
                <a:spcPts val="1000"/>
              </a:spcAft>
              <a:buNone/>
            </a:pPr>
            <a:r>
              <a:rPr lang="en-CA" sz="1400" b="1" dirty="0"/>
              <a:t>The Ontario Family Studies Home Economics Educators’ Association (OFSHEEA) </a:t>
            </a:r>
            <a:r>
              <a:rPr lang="en-CA" sz="1400" dirty="0"/>
              <a:t>facilitates professional development and personal growth of educators to promote quality Family Studies programs in Ontario. This guidance documents aims to support teachers with current information for teaching about and dismantling diet culture.</a:t>
            </a:r>
            <a:r>
              <a:rPr lang="en-CA" sz="1400" dirty="0">
                <a:latin typeface="Nunito" panose="020B0604020202020204" charset="0"/>
              </a:rPr>
              <a:t> </a:t>
            </a:r>
          </a:p>
          <a:p>
            <a:pPr marL="0" indent="0">
              <a:spcBef>
                <a:spcPts val="1000"/>
              </a:spcBef>
              <a:spcAft>
                <a:spcPts val="1000"/>
              </a:spcAft>
              <a:buNone/>
            </a:pPr>
            <a:r>
              <a:rPr lang="en-CA" sz="1400" dirty="0"/>
              <a:t>OFSHEEA understands that nutrition and social science knowledge is dynamic, and that curriculum can sometimes struggle to keep up with the latest findings. </a:t>
            </a:r>
            <a:r>
              <a:rPr lang="en-CA" sz="1400" dirty="0">
                <a:latin typeface="Nunito" panose="020B0604020202020204" charset="0"/>
              </a:rPr>
              <a:t>We aware of how popular media may sometimes portray nutrition science in a skewed way, and how associated health topics may often be misinterpreted. </a:t>
            </a:r>
            <a:r>
              <a:rPr lang="en-CA" sz="1400" b="1" dirty="0">
                <a:latin typeface="Nunito" panose="020B0604020202020204" charset="0"/>
              </a:rPr>
              <a:t>As social media continues to reinforce pervasive diet behaviours and diet culture, our classrooms must strive to be places where conversations about food and eating are meaningful for students, rather than rooms that teach nutrition and health concepts with short-sighted curriculum expectations in mind. </a:t>
            </a:r>
          </a:p>
          <a:p>
            <a:pPr marL="0" indent="0">
              <a:spcBef>
                <a:spcPts val="1000"/>
              </a:spcBef>
              <a:spcAft>
                <a:spcPts val="1000"/>
              </a:spcAft>
              <a:buNone/>
            </a:pPr>
            <a:r>
              <a:rPr lang="en-CA" sz="1400" dirty="0"/>
              <a:t>The resources found in this document are relevant to the date of publication.  </a:t>
            </a:r>
            <a:endParaRPr lang="en-CA" sz="1400" dirty="0">
              <a:latin typeface="Nunito" panose="020B0604020202020204" charset="0"/>
            </a:endParaRPr>
          </a:p>
        </p:txBody>
      </p:sp>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 name="Google Shape;771;p51">
            <a:extLst>
              <a:ext uri="{FF2B5EF4-FFF2-40B4-BE49-F238E27FC236}">
                <a16:creationId xmlns:a16="http://schemas.microsoft.com/office/drawing/2014/main" id="{334B8F62-B6B1-BA46-9D2A-10A80A2A4BEF}"/>
              </a:ext>
            </a:extLst>
          </p:cNvPr>
          <p:cNvSpPr/>
          <p:nvPr/>
        </p:nvSpPr>
        <p:spPr>
          <a:xfrm>
            <a:off x="7826268" y="3755923"/>
            <a:ext cx="852457" cy="831178"/>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F97C-E694-4E64-B42E-A1D352ED3969}"/>
              </a:ext>
            </a:extLst>
          </p:cNvPr>
          <p:cNvSpPr>
            <a:spLocks noGrp="1"/>
          </p:cNvSpPr>
          <p:nvPr>
            <p:ph type="title"/>
          </p:nvPr>
        </p:nvSpPr>
        <p:spPr/>
        <p:txBody>
          <a:bodyPr/>
          <a:lstStyle/>
          <a:p>
            <a:r>
              <a:rPr lang="en-CA" dirty="0"/>
              <a:t>Our Goals </a:t>
            </a:r>
          </a:p>
        </p:txBody>
      </p:sp>
      <p:sp>
        <p:nvSpPr>
          <p:cNvPr id="3" name="Text Placeholder 2">
            <a:extLst>
              <a:ext uri="{FF2B5EF4-FFF2-40B4-BE49-F238E27FC236}">
                <a16:creationId xmlns:a16="http://schemas.microsoft.com/office/drawing/2014/main" id="{02C3B282-B7A0-4433-A118-99106B9F6135}"/>
              </a:ext>
            </a:extLst>
          </p:cNvPr>
          <p:cNvSpPr>
            <a:spLocks noGrp="1"/>
          </p:cNvSpPr>
          <p:nvPr>
            <p:ph type="body" idx="1"/>
          </p:nvPr>
        </p:nvSpPr>
        <p:spPr>
          <a:xfrm>
            <a:off x="646307" y="1495061"/>
            <a:ext cx="7899382" cy="2840400"/>
          </a:xfrm>
        </p:spPr>
        <p:txBody>
          <a:bodyPr/>
          <a:lstStyle/>
          <a:p>
            <a:pPr>
              <a:lnSpc>
                <a:spcPct val="107000"/>
              </a:lnSpc>
              <a:spcAft>
                <a:spcPts val="800"/>
              </a:spcAft>
              <a:buFont typeface="Wingdings" pitchFamily="2" charset="2"/>
              <a:buChar char="Ø"/>
            </a:pPr>
            <a:r>
              <a:rPr lang="en-CA" sz="2400" b="1" dirty="0">
                <a:latin typeface="Nunito" pitchFamily="2" charset="0"/>
                <a:ea typeface="Calibri" panose="020F0502020204030204" pitchFamily="34" charset="0"/>
                <a:cs typeface="Times New Roman" panose="02020603050405020304" pitchFamily="18" charset="0"/>
              </a:rPr>
              <a:t>Recognize</a:t>
            </a:r>
            <a:r>
              <a:rPr lang="en-CA" sz="2400" dirty="0">
                <a:latin typeface="Nunito" pitchFamily="2" charset="0"/>
                <a:ea typeface="Calibri" panose="020F0502020204030204" pitchFamily="34" charset="0"/>
                <a:cs typeface="Times New Roman" panose="02020603050405020304" pitchFamily="18" charset="0"/>
              </a:rPr>
              <a:t> and </a:t>
            </a:r>
            <a:r>
              <a:rPr lang="en-CA" sz="2400" b="1" dirty="0">
                <a:latin typeface="Nunito" pitchFamily="2" charset="0"/>
                <a:ea typeface="Calibri" panose="020F0502020204030204" pitchFamily="34" charset="0"/>
                <a:cs typeface="Times New Roman" panose="02020603050405020304" pitchFamily="18" charset="0"/>
              </a:rPr>
              <a:t>value</a:t>
            </a:r>
            <a:r>
              <a:rPr lang="en-CA" sz="2400" dirty="0">
                <a:latin typeface="Nunito" pitchFamily="2" charset="0"/>
                <a:ea typeface="Calibri" panose="020F0502020204030204" pitchFamily="34" charset="0"/>
                <a:cs typeface="Times New Roman" panose="02020603050405020304" pitchFamily="18" charset="0"/>
              </a:rPr>
              <a:t> our individual learning journeys </a:t>
            </a:r>
          </a:p>
          <a:p>
            <a:pPr>
              <a:lnSpc>
                <a:spcPct val="107000"/>
              </a:lnSpc>
              <a:spcAft>
                <a:spcPts val="800"/>
              </a:spcAft>
              <a:buFont typeface="Wingdings" pitchFamily="2" charset="2"/>
              <a:buChar char="Ø"/>
            </a:pPr>
            <a:r>
              <a:rPr lang="en-CA" sz="2400" dirty="0">
                <a:effectLst/>
                <a:latin typeface="Nunito" pitchFamily="2" charset="0"/>
                <a:ea typeface="Calibri" panose="020F0502020204030204" pitchFamily="34" charset="0"/>
                <a:cs typeface="Times New Roman" panose="02020603050405020304" pitchFamily="18" charset="0"/>
              </a:rPr>
              <a:t>Ad</a:t>
            </a:r>
            <a:r>
              <a:rPr lang="en-CA" sz="2400" dirty="0">
                <a:latin typeface="Nunito" pitchFamily="2" charset="0"/>
                <a:ea typeface="Calibri" panose="020F0502020204030204" pitchFamily="34" charset="0"/>
                <a:cs typeface="Times New Roman" panose="02020603050405020304" pitchFamily="18" charset="0"/>
              </a:rPr>
              <a:t>dress a growing need in our classrooms</a:t>
            </a:r>
          </a:p>
          <a:p>
            <a:pPr>
              <a:lnSpc>
                <a:spcPct val="107000"/>
              </a:lnSpc>
              <a:spcAft>
                <a:spcPts val="800"/>
              </a:spcAft>
              <a:buFont typeface="Wingdings" pitchFamily="2" charset="2"/>
              <a:buChar char="Ø"/>
            </a:pPr>
            <a:r>
              <a:rPr lang="en-CA" sz="2400" dirty="0">
                <a:solidFill>
                  <a:srgbClr val="000000"/>
                </a:solidFill>
                <a:effectLst/>
                <a:latin typeface="Nunito" pitchFamily="2" charset="0"/>
                <a:ea typeface="Calibri" panose="020F0502020204030204" pitchFamily="34" charset="0"/>
              </a:rPr>
              <a:t>“Updating” our curriculum </a:t>
            </a:r>
            <a:r>
              <a:rPr lang="en-CA" sz="2400" dirty="0">
                <a:solidFill>
                  <a:srgbClr val="000000"/>
                </a:solidFill>
                <a:latin typeface="Nunito" pitchFamily="2" charset="0"/>
                <a:ea typeface="Calibri" panose="020F0502020204030204" pitchFamily="34" charset="0"/>
              </a:rPr>
              <a:t>to reflect</a:t>
            </a:r>
            <a:r>
              <a:rPr lang="en-CA" sz="2400" dirty="0">
                <a:solidFill>
                  <a:srgbClr val="000000"/>
                </a:solidFill>
                <a:effectLst/>
                <a:latin typeface="Nunito" pitchFamily="2" charset="0"/>
                <a:ea typeface="Calibri" panose="020F0502020204030204" pitchFamily="34" charset="0"/>
              </a:rPr>
              <a:t> an ever-changing knowledge and teaching practices in our subject area</a:t>
            </a:r>
            <a:br>
              <a:rPr lang="en-US"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CA"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CA" dirty="0"/>
          </a:p>
        </p:txBody>
      </p:sp>
      <p:sp>
        <p:nvSpPr>
          <p:cNvPr id="4" name="Slide Number Placeholder 3">
            <a:extLst>
              <a:ext uri="{FF2B5EF4-FFF2-40B4-BE49-F238E27FC236}">
                <a16:creationId xmlns:a16="http://schemas.microsoft.com/office/drawing/2014/main" id="{D08C8028-8AAC-4EBD-B7B4-4ACEB35620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5" name="Google Shape;738;p51">
            <a:extLst>
              <a:ext uri="{FF2B5EF4-FFF2-40B4-BE49-F238E27FC236}">
                <a16:creationId xmlns:a16="http://schemas.microsoft.com/office/drawing/2014/main" id="{464B8A12-B9A6-F343-895E-BC4C97C16C0F}"/>
              </a:ext>
            </a:extLst>
          </p:cNvPr>
          <p:cNvSpPr/>
          <p:nvPr/>
        </p:nvSpPr>
        <p:spPr>
          <a:xfrm>
            <a:off x="7917766" y="3685401"/>
            <a:ext cx="718644" cy="957797"/>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11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7DE4-DB70-45AE-89B4-092CF8B7A4F7}"/>
              </a:ext>
            </a:extLst>
          </p:cNvPr>
          <p:cNvSpPr>
            <a:spLocks noGrp="1"/>
          </p:cNvSpPr>
          <p:nvPr>
            <p:ph type="title"/>
          </p:nvPr>
        </p:nvSpPr>
        <p:spPr/>
        <p:txBody>
          <a:bodyPr/>
          <a:lstStyle/>
          <a:p>
            <a:r>
              <a:rPr lang="en-CA" dirty="0"/>
              <a:t>Ground Rules </a:t>
            </a:r>
          </a:p>
        </p:txBody>
      </p:sp>
      <p:sp>
        <p:nvSpPr>
          <p:cNvPr id="3" name="Text Placeholder 2">
            <a:extLst>
              <a:ext uri="{FF2B5EF4-FFF2-40B4-BE49-F238E27FC236}">
                <a16:creationId xmlns:a16="http://schemas.microsoft.com/office/drawing/2014/main" id="{ACED2587-4B2C-46B2-9175-5BE2E5F40808}"/>
              </a:ext>
            </a:extLst>
          </p:cNvPr>
          <p:cNvSpPr>
            <a:spLocks noGrp="1"/>
          </p:cNvSpPr>
          <p:nvPr>
            <p:ph type="body" idx="1"/>
          </p:nvPr>
        </p:nvSpPr>
        <p:spPr>
          <a:xfrm>
            <a:off x="510842" y="1413237"/>
            <a:ext cx="7538136" cy="3280139"/>
          </a:xfrm>
        </p:spPr>
        <p:txBody>
          <a:bodyPr/>
          <a:lstStyle/>
          <a:p>
            <a:pPr>
              <a:lnSpc>
                <a:spcPct val="107000"/>
              </a:lnSpc>
              <a:spcAft>
                <a:spcPts val="800"/>
              </a:spcAft>
              <a:buFont typeface="Wingdings" pitchFamily="2" charset="2"/>
              <a:buChar char="q"/>
            </a:pPr>
            <a:r>
              <a:rPr lang="en-CA" sz="2400" dirty="0">
                <a:solidFill>
                  <a:srgbClr val="000000"/>
                </a:solidFill>
                <a:effectLst/>
                <a:latin typeface="Nunito" pitchFamily="2" charset="0"/>
                <a:ea typeface="Calibri" panose="020F0502020204030204" pitchFamily="34" charset="0"/>
                <a:cs typeface="Calibri" panose="020F0502020204030204" pitchFamily="34" charset="0"/>
              </a:rPr>
              <a:t>We will focus our work today on our classrooms and the students we work with each day.</a:t>
            </a:r>
            <a:endParaRPr lang="en-CA" sz="2400" dirty="0">
              <a:effectLst/>
              <a:latin typeface="Nunito" pitchFamily="2" charset="0"/>
              <a:ea typeface="Calibri" panose="020F0502020204030204" pitchFamily="34" charset="0"/>
              <a:cs typeface="Times New Roman" panose="02020603050405020304" pitchFamily="18" charset="0"/>
            </a:endParaRPr>
          </a:p>
          <a:p>
            <a:pPr>
              <a:lnSpc>
                <a:spcPct val="107000"/>
              </a:lnSpc>
              <a:spcAft>
                <a:spcPts val="800"/>
              </a:spcAft>
              <a:buFont typeface="Wingdings" pitchFamily="2" charset="2"/>
              <a:buChar char="q"/>
            </a:pPr>
            <a:r>
              <a:rPr lang="en-CA" sz="2400" dirty="0">
                <a:solidFill>
                  <a:srgbClr val="000000"/>
                </a:solidFill>
                <a:effectLst/>
                <a:latin typeface="Nunito" pitchFamily="2" charset="0"/>
                <a:ea typeface="Calibri" panose="020F0502020204030204" pitchFamily="34" charset="0"/>
                <a:cs typeface="Calibri" panose="020F0502020204030204" pitchFamily="34" charset="0"/>
              </a:rPr>
              <a:t>Adult conversations - not meant for your classroom tomorrow.  </a:t>
            </a:r>
          </a:p>
          <a:p>
            <a:pPr>
              <a:lnSpc>
                <a:spcPct val="107000"/>
              </a:lnSpc>
              <a:spcAft>
                <a:spcPts val="800"/>
              </a:spcAft>
              <a:buFont typeface="Wingdings" pitchFamily="2" charset="2"/>
              <a:buChar char="q"/>
            </a:pPr>
            <a:r>
              <a:rPr lang="en-CA" sz="2400" dirty="0">
                <a:solidFill>
                  <a:srgbClr val="000000"/>
                </a:solidFill>
                <a:latin typeface="Nunito" pitchFamily="2" charset="0"/>
                <a:ea typeface="Calibri" panose="020F0502020204030204" pitchFamily="34" charset="0"/>
                <a:cs typeface="Calibri" panose="020F0502020204030204" pitchFamily="34" charset="0"/>
              </a:rPr>
              <a:t>E</a:t>
            </a:r>
            <a:r>
              <a:rPr lang="en-CA" sz="2400" dirty="0">
                <a:solidFill>
                  <a:srgbClr val="000000"/>
                </a:solidFill>
                <a:effectLst/>
                <a:latin typeface="Nunito" pitchFamily="2" charset="0"/>
                <a:ea typeface="Calibri" panose="020F0502020204030204" pitchFamily="34" charset="0"/>
                <a:cs typeface="Calibri" panose="020F0502020204030204" pitchFamily="34" charset="0"/>
              </a:rPr>
              <a:t>mpowering teachers. </a:t>
            </a:r>
          </a:p>
          <a:p>
            <a:pPr>
              <a:lnSpc>
                <a:spcPct val="107000"/>
              </a:lnSpc>
              <a:spcAft>
                <a:spcPts val="800"/>
              </a:spcAft>
              <a:buFont typeface="Wingdings" pitchFamily="2" charset="2"/>
              <a:buChar char="q"/>
            </a:pPr>
            <a:r>
              <a:rPr lang="en-CA" sz="2400" dirty="0">
                <a:solidFill>
                  <a:srgbClr val="000000"/>
                </a:solidFill>
                <a:latin typeface="Nunito" pitchFamily="2" charset="0"/>
                <a:ea typeface="Calibri" panose="020F0502020204030204" pitchFamily="34" charset="0"/>
                <a:cs typeface="Calibri" panose="020F0502020204030204" pitchFamily="34" charset="0"/>
              </a:rPr>
              <a:t>P</a:t>
            </a:r>
            <a:r>
              <a:rPr lang="en-CA" sz="2400" dirty="0">
                <a:solidFill>
                  <a:srgbClr val="000000"/>
                </a:solidFill>
                <a:effectLst/>
                <a:latin typeface="Nunito" pitchFamily="2" charset="0"/>
                <a:ea typeface="Calibri" panose="020F0502020204030204" pitchFamily="34" charset="0"/>
                <a:cs typeface="Calibri" panose="020F0502020204030204" pitchFamily="34" charset="0"/>
              </a:rPr>
              <a:t>ositive intentions and want what is best for our students</a:t>
            </a:r>
            <a:r>
              <a:rPr lang="en-CA"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q"/>
            </a:pPr>
            <a:endParaRPr lang="en-CA" dirty="0"/>
          </a:p>
        </p:txBody>
      </p:sp>
      <p:sp>
        <p:nvSpPr>
          <p:cNvPr id="4" name="Slide Number Placeholder 3">
            <a:extLst>
              <a:ext uri="{FF2B5EF4-FFF2-40B4-BE49-F238E27FC236}">
                <a16:creationId xmlns:a16="http://schemas.microsoft.com/office/drawing/2014/main" id="{3F25FAAD-72BC-4FD9-9EFA-84287D24F5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Google Shape;801;p51">
            <a:extLst>
              <a:ext uri="{FF2B5EF4-FFF2-40B4-BE49-F238E27FC236}">
                <a16:creationId xmlns:a16="http://schemas.microsoft.com/office/drawing/2014/main" id="{5DD5419B-661B-2F44-A439-9163775164B4}"/>
              </a:ext>
            </a:extLst>
          </p:cNvPr>
          <p:cNvSpPr/>
          <p:nvPr/>
        </p:nvSpPr>
        <p:spPr>
          <a:xfrm>
            <a:off x="7876553" y="3714044"/>
            <a:ext cx="756605" cy="97933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638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7DE4-DB70-45AE-89B4-092CF8B7A4F7}"/>
              </a:ext>
            </a:extLst>
          </p:cNvPr>
          <p:cNvSpPr>
            <a:spLocks noGrp="1"/>
          </p:cNvSpPr>
          <p:nvPr>
            <p:ph type="title"/>
          </p:nvPr>
        </p:nvSpPr>
        <p:spPr/>
        <p:txBody>
          <a:bodyPr/>
          <a:lstStyle/>
          <a:p>
            <a:r>
              <a:rPr lang="en-CA" dirty="0"/>
              <a:t>Ground Rules (continued) </a:t>
            </a:r>
          </a:p>
        </p:txBody>
      </p:sp>
      <p:sp>
        <p:nvSpPr>
          <p:cNvPr id="3" name="Text Placeholder 2">
            <a:extLst>
              <a:ext uri="{FF2B5EF4-FFF2-40B4-BE49-F238E27FC236}">
                <a16:creationId xmlns:a16="http://schemas.microsoft.com/office/drawing/2014/main" id="{ACED2587-4B2C-46B2-9175-5BE2E5F40808}"/>
              </a:ext>
            </a:extLst>
          </p:cNvPr>
          <p:cNvSpPr>
            <a:spLocks noGrp="1"/>
          </p:cNvSpPr>
          <p:nvPr>
            <p:ph type="body" idx="1"/>
          </p:nvPr>
        </p:nvSpPr>
        <p:spPr>
          <a:xfrm>
            <a:off x="533419" y="1348306"/>
            <a:ext cx="7870955" cy="2840400"/>
          </a:xfrm>
        </p:spPr>
        <p:txBody>
          <a:bodyPr/>
          <a:lstStyle/>
          <a:p>
            <a:pPr>
              <a:spcAft>
                <a:spcPts val="800"/>
              </a:spcAft>
              <a:buFont typeface="Wingdings" pitchFamily="2" charset="2"/>
              <a:buChar char="q"/>
            </a:pPr>
            <a:r>
              <a:rPr lang="en-CA" sz="2400" dirty="0">
                <a:solidFill>
                  <a:srgbClr val="000000"/>
                </a:solidFill>
                <a:effectLst/>
                <a:latin typeface="Nunito" pitchFamily="2" charset="0"/>
                <a:ea typeface="Calibri" panose="020F0502020204030204" pitchFamily="34" charset="0"/>
                <a:cs typeface="Calibri" panose="020F0502020204030204" pitchFamily="34" charset="0"/>
              </a:rPr>
              <a:t>Diet culture </a:t>
            </a:r>
            <a:r>
              <a:rPr lang="en-CA" sz="2400" dirty="0">
                <a:solidFill>
                  <a:srgbClr val="000000"/>
                </a:solidFill>
                <a:latin typeface="Nunito" pitchFamily="2" charset="0"/>
                <a:ea typeface="Calibri" panose="020F0502020204030204" pitchFamily="34" charset="0"/>
                <a:cs typeface="Calibri" panose="020F0502020204030204" pitchFamily="34" charset="0"/>
              </a:rPr>
              <a:t>reflects</a:t>
            </a:r>
            <a:r>
              <a:rPr lang="en-CA" sz="2400" dirty="0">
                <a:solidFill>
                  <a:srgbClr val="000000"/>
                </a:solidFill>
                <a:effectLst/>
                <a:latin typeface="Nunito" pitchFamily="2" charset="0"/>
                <a:ea typeface="Calibri" panose="020F0502020204030204" pitchFamily="34" charset="0"/>
                <a:cs typeface="Calibri" panose="020F0502020204030204" pitchFamily="34" charset="0"/>
              </a:rPr>
              <a:t> differently </a:t>
            </a:r>
            <a:r>
              <a:rPr lang="en-CA" sz="2400" dirty="0">
                <a:solidFill>
                  <a:srgbClr val="000000"/>
                </a:solidFill>
                <a:latin typeface="Nunito" pitchFamily="2" charset="0"/>
                <a:ea typeface="Calibri" panose="020F0502020204030204" pitchFamily="34" charset="0"/>
                <a:cs typeface="Calibri" panose="020F0502020204030204" pitchFamily="34" charset="0"/>
              </a:rPr>
              <a:t>for</a:t>
            </a:r>
            <a:r>
              <a:rPr lang="en-CA" sz="2400" dirty="0">
                <a:solidFill>
                  <a:srgbClr val="000000"/>
                </a:solidFill>
                <a:effectLst/>
                <a:latin typeface="Nunito" pitchFamily="2" charset="0"/>
                <a:ea typeface="Calibri" panose="020F0502020204030204" pitchFamily="34" charset="0"/>
                <a:cs typeface="Calibri" panose="020F0502020204030204" pitchFamily="34" charset="0"/>
              </a:rPr>
              <a:t> each of us. We need to honour each other’s experiences.  </a:t>
            </a:r>
          </a:p>
          <a:p>
            <a:pPr>
              <a:spcAft>
                <a:spcPts val="800"/>
              </a:spcAft>
              <a:buFont typeface="Wingdings" pitchFamily="2" charset="2"/>
              <a:buChar char="q"/>
            </a:pPr>
            <a:r>
              <a:rPr lang="en-CA" sz="2400" dirty="0">
                <a:solidFill>
                  <a:srgbClr val="000000"/>
                </a:solidFill>
                <a:effectLst/>
                <a:latin typeface="Nunito" pitchFamily="2" charset="0"/>
                <a:ea typeface="Calibri" panose="020F0502020204030204" pitchFamily="34" charset="0"/>
                <a:cs typeface="Calibri" panose="020F0502020204030204" pitchFamily="34" charset="0"/>
              </a:rPr>
              <a:t>We aren’t going to </a:t>
            </a:r>
            <a:r>
              <a:rPr lang="en-CA" sz="2400" dirty="0">
                <a:effectLst/>
                <a:latin typeface="Nunito" pitchFamily="2" charset="0"/>
                <a:ea typeface="Calibri" panose="020F0502020204030204" pitchFamily="34" charset="0"/>
                <a:cs typeface="Times New Roman" panose="02020603050405020304" pitchFamily="18" charset="0"/>
              </a:rPr>
              <a:t>invite debate about whether or not there is an obesity epidemic in our society.</a:t>
            </a:r>
          </a:p>
          <a:p>
            <a:pPr>
              <a:spcAft>
                <a:spcPts val="800"/>
              </a:spcAft>
              <a:buFont typeface="Wingdings" pitchFamily="2" charset="2"/>
              <a:buChar char="q"/>
            </a:pPr>
            <a:r>
              <a:rPr lang="en-CA" sz="2400" dirty="0">
                <a:effectLst/>
                <a:latin typeface="Nunito" pitchFamily="2" charset="0"/>
                <a:ea typeface="Calibri" panose="020F0502020204030204" pitchFamily="34" charset="0"/>
                <a:cs typeface="Times New Roman" panose="02020603050405020304" pitchFamily="18" charset="0"/>
              </a:rPr>
              <a:t>We aren’t going to debate one style of eating over another – one isn’t better than the other.</a:t>
            </a:r>
          </a:p>
          <a:p>
            <a:pPr>
              <a:spcAft>
                <a:spcPts val="800"/>
              </a:spcAft>
              <a:buFont typeface="Wingdings" pitchFamily="2" charset="2"/>
              <a:buChar char="q"/>
            </a:pPr>
            <a:r>
              <a:rPr lang="en-CA" sz="2400" dirty="0">
                <a:solidFill>
                  <a:srgbClr val="000000"/>
                </a:solidFill>
                <a:effectLst/>
                <a:latin typeface="Nunito" pitchFamily="2" charset="0"/>
                <a:ea typeface="Calibri" panose="020F0502020204030204" pitchFamily="34" charset="0"/>
                <a:cs typeface="Calibri" panose="020F0502020204030204" pitchFamily="34" charset="0"/>
              </a:rPr>
              <a:t>We </a:t>
            </a:r>
            <a:r>
              <a:rPr lang="en-CA" sz="2400" dirty="0">
                <a:solidFill>
                  <a:srgbClr val="000000"/>
                </a:solidFill>
                <a:latin typeface="Nunito" pitchFamily="2" charset="0"/>
                <a:ea typeface="Calibri" panose="020F0502020204030204" pitchFamily="34" charset="0"/>
                <a:cs typeface="Calibri" panose="020F0502020204030204" pitchFamily="34" charset="0"/>
              </a:rPr>
              <a:t>will </a:t>
            </a:r>
            <a:r>
              <a:rPr lang="en-CA" sz="2400" dirty="0">
                <a:solidFill>
                  <a:srgbClr val="000000"/>
                </a:solidFill>
                <a:effectLst/>
                <a:latin typeface="Nunito" pitchFamily="2" charset="0"/>
                <a:ea typeface="Calibri" panose="020F0502020204030204" pitchFamily="34" charset="0"/>
                <a:cs typeface="Calibri" panose="020F0502020204030204" pitchFamily="34" charset="0"/>
              </a:rPr>
              <a:t>focus on the messages of </a:t>
            </a:r>
            <a:r>
              <a:rPr lang="en-CA" sz="2400" dirty="0">
                <a:solidFill>
                  <a:srgbClr val="000000"/>
                </a:solidFill>
                <a:latin typeface="Nunito" pitchFamily="2" charset="0"/>
                <a:ea typeface="Calibri" panose="020F0502020204030204" pitchFamily="34" charset="0"/>
                <a:cs typeface="Calibri" panose="020F0502020204030204" pitchFamily="34" charset="0"/>
              </a:rPr>
              <a:t>Canada’s Food G</a:t>
            </a:r>
            <a:r>
              <a:rPr lang="en-CA" sz="2400" dirty="0">
                <a:solidFill>
                  <a:srgbClr val="000000"/>
                </a:solidFill>
                <a:effectLst/>
                <a:latin typeface="Nunito" pitchFamily="2" charset="0"/>
                <a:ea typeface="Calibri" panose="020F0502020204030204" pitchFamily="34" charset="0"/>
                <a:cs typeface="Calibri" panose="020F0502020204030204" pitchFamily="34" charset="0"/>
              </a:rPr>
              <a:t>uide.</a:t>
            </a:r>
            <a:endParaRPr lang="en-CA" sz="2400" dirty="0">
              <a:latin typeface="Nunito" pitchFamily="2" charset="0"/>
            </a:endParaRPr>
          </a:p>
        </p:txBody>
      </p:sp>
      <p:sp>
        <p:nvSpPr>
          <p:cNvPr id="4" name="Slide Number Placeholder 3">
            <a:extLst>
              <a:ext uri="{FF2B5EF4-FFF2-40B4-BE49-F238E27FC236}">
                <a16:creationId xmlns:a16="http://schemas.microsoft.com/office/drawing/2014/main" id="{3F25FAAD-72BC-4FD9-9EFA-84287D24F5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Google Shape;801;p51">
            <a:extLst>
              <a:ext uri="{FF2B5EF4-FFF2-40B4-BE49-F238E27FC236}">
                <a16:creationId xmlns:a16="http://schemas.microsoft.com/office/drawing/2014/main" id="{2E37760C-1CCC-EA4E-A797-F022C9EA6F52}"/>
              </a:ext>
            </a:extLst>
          </p:cNvPr>
          <p:cNvSpPr/>
          <p:nvPr/>
        </p:nvSpPr>
        <p:spPr>
          <a:xfrm>
            <a:off x="7876553" y="3714044"/>
            <a:ext cx="756605" cy="97933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9612042"/>
      </p:ext>
    </p:extLst>
  </p:cSld>
  <p:clrMapOvr>
    <a:masterClrMapping/>
  </p:clrMapOvr>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39a122de-1cf8-4de9-ad61-c248be2a375c" xsi:nil="true"/>
    <Is_Collaboration_Space_Locked xmlns="39a122de-1cf8-4de9-ad61-c248be2a375c" xsi:nil="true"/>
    <Self_Registration_Enabled xmlns="39a122de-1cf8-4de9-ad61-c248be2a375c" xsi:nil="true"/>
    <Student_Groups xmlns="39a122de-1cf8-4de9-ad61-c248be2a375c">
      <UserInfo>
        <DisplayName/>
        <AccountId xsi:nil="true"/>
        <AccountType/>
      </UserInfo>
    </Student_Groups>
    <Invited_Students xmlns="39a122de-1cf8-4de9-ad61-c248be2a375c" xsi:nil="true"/>
    <Has_Teacher_Only_SectionGroup xmlns="39a122de-1cf8-4de9-ad61-c248be2a375c" xsi:nil="true"/>
    <CultureName xmlns="39a122de-1cf8-4de9-ad61-c248be2a375c" xsi:nil="true"/>
    <IsNotebookLocked xmlns="39a122de-1cf8-4de9-ad61-c248be2a375c" xsi:nil="true"/>
    <DefaultSectionNames xmlns="39a122de-1cf8-4de9-ad61-c248be2a375c" xsi:nil="true"/>
    <FolderType xmlns="39a122de-1cf8-4de9-ad61-c248be2a375c" xsi:nil="true"/>
    <Teachers xmlns="39a122de-1cf8-4de9-ad61-c248be2a375c">
      <UserInfo>
        <DisplayName/>
        <AccountId xsi:nil="true"/>
        <AccountType/>
      </UserInfo>
    </Teachers>
    <AppVersion xmlns="39a122de-1cf8-4de9-ad61-c248be2a375c" xsi:nil="true"/>
    <Math_Settings xmlns="39a122de-1cf8-4de9-ad61-c248be2a375c" xsi:nil="true"/>
    <Owner xmlns="39a122de-1cf8-4de9-ad61-c248be2a375c">
      <UserInfo>
        <DisplayName/>
        <AccountId xsi:nil="true"/>
        <AccountType/>
      </UserInfo>
    </Owner>
    <Students xmlns="39a122de-1cf8-4de9-ad61-c248be2a375c">
      <UserInfo>
        <DisplayName/>
        <AccountId xsi:nil="true"/>
        <AccountType/>
      </UserInfo>
    </Students>
    <TeamsChannelId xmlns="39a122de-1cf8-4de9-ad61-c248be2a375c" xsi:nil="true"/>
    <Templates xmlns="39a122de-1cf8-4de9-ad61-c248be2a375c" xsi:nil="true"/>
    <NotebookType xmlns="39a122de-1cf8-4de9-ad61-c248be2a375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378CCE658659409A2AE196C185A8A8" ma:contentTypeVersion="32" ma:contentTypeDescription="Create a new document." ma:contentTypeScope="" ma:versionID="f1470f6f518f849a582f12f79f7345ca">
  <xsd:schema xmlns:xsd="http://www.w3.org/2001/XMLSchema" xmlns:xs="http://www.w3.org/2001/XMLSchema" xmlns:p="http://schemas.microsoft.com/office/2006/metadata/properties" xmlns:ns3="69128a34-486a-4307-a7e1-735cb02850ff" xmlns:ns4="39a122de-1cf8-4de9-ad61-c248be2a375c" targetNamespace="http://schemas.microsoft.com/office/2006/metadata/properties" ma:root="true" ma:fieldsID="817933d6e4495366d9745ab4e21f2635" ns3:_="" ns4:_="">
    <xsd:import namespace="69128a34-486a-4307-a7e1-735cb02850ff"/>
    <xsd:import namespace="39a122de-1cf8-4de9-ad61-c248be2a375c"/>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TeamsChannelId" minOccurs="0"/>
                <xsd:element ref="ns4:Math_Settings" minOccurs="0"/>
                <xsd:element ref="ns4:IsNotebookLocked"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128a34-486a-4307-a7e1-735cb02850f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a122de-1cf8-4de9-ad61-c248be2a375c"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descriptio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TeamsChannelId" ma:index="31" nillable="true" ma:displayName="Teams Channel Id" ma:internalName="TeamsChannelId">
      <xsd:simpleType>
        <xsd:restriction base="dms:Text"/>
      </xsd:simpleType>
    </xsd:element>
    <xsd:element name="Math_Settings" ma:index="32" nillable="true" ma:displayName="Math Settings" ma:internalName="Math_Settings">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LengthInSeconds" ma:index="3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DD1FED-5675-4A8A-956B-EF321FE2FBC4}">
  <ds:schemaRefs>
    <ds:schemaRef ds:uri="http://purl.org/dc/terms/"/>
    <ds:schemaRef ds:uri="http://schemas.microsoft.com/office/2006/metadata/properties"/>
    <ds:schemaRef ds:uri="http://schemas.microsoft.com/office/2006/documentManagement/types"/>
    <ds:schemaRef ds:uri="http://purl.org/dc/elements/1.1/"/>
    <ds:schemaRef ds:uri="69128a34-486a-4307-a7e1-735cb02850ff"/>
    <ds:schemaRef ds:uri="http://purl.org/dc/dcmitype/"/>
    <ds:schemaRef ds:uri="http://schemas.microsoft.com/office/infopath/2007/PartnerControls"/>
    <ds:schemaRef ds:uri="http://schemas.openxmlformats.org/package/2006/metadata/core-properties"/>
    <ds:schemaRef ds:uri="39a122de-1cf8-4de9-ad61-c248be2a375c"/>
    <ds:schemaRef ds:uri="http://www.w3.org/XML/1998/namespace"/>
  </ds:schemaRefs>
</ds:datastoreItem>
</file>

<file path=customXml/itemProps2.xml><?xml version="1.0" encoding="utf-8"?>
<ds:datastoreItem xmlns:ds="http://schemas.openxmlformats.org/officeDocument/2006/customXml" ds:itemID="{762CA637-E7D1-4CA5-837D-9C7A4AD12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128a34-486a-4307-a7e1-735cb02850ff"/>
    <ds:schemaRef ds:uri="39a122de-1cf8-4de9-ad61-c248be2a37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F8EF02-0DEC-4EC9-98DF-94712C1A73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7014</TotalTime>
  <Words>4120</Words>
  <Application>Microsoft Office PowerPoint</Application>
  <PresentationFormat>On-screen Show (16:9)</PresentationFormat>
  <Paragraphs>334</Paragraphs>
  <Slides>45</Slides>
  <Notes>17</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Aharoni</vt:lpstr>
      <vt:lpstr>Nunito</vt:lpstr>
      <vt:lpstr>Courier New</vt:lpstr>
      <vt:lpstr>Nunito SemiBold</vt:lpstr>
      <vt:lpstr>Poppins</vt:lpstr>
      <vt:lpstr>HelveticaNeue</vt:lpstr>
      <vt:lpstr>Calibri</vt:lpstr>
      <vt:lpstr>Arial</vt:lpstr>
      <vt:lpstr>Ebrima</vt:lpstr>
      <vt:lpstr>Amatic SC</vt:lpstr>
      <vt:lpstr>Wingdings</vt:lpstr>
      <vt:lpstr>Curio template</vt:lpstr>
      <vt:lpstr>Before our Presentation…</vt:lpstr>
      <vt:lpstr>Diet Culture: Recognize it!  Reject it!  Revise the narrative!</vt:lpstr>
      <vt:lpstr>PowerPoint Presentation</vt:lpstr>
      <vt:lpstr>Thank You!  </vt:lpstr>
      <vt:lpstr>PAUSE AND Reflect </vt:lpstr>
      <vt:lpstr>Introduction</vt:lpstr>
      <vt:lpstr>Our Goals </vt:lpstr>
      <vt:lpstr>Ground Rules </vt:lpstr>
      <vt:lpstr>Ground Rules (continued) </vt:lpstr>
      <vt:lpstr>Diet Culture: Recognize it!  Reject it!  Revise the narrative!</vt:lpstr>
      <vt:lpstr>PowerPoint Presentation</vt:lpstr>
      <vt:lpstr>PowerPoint Presentation</vt:lpstr>
      <vt:lpstr>PowerPoint Presentation</vt:lpstr>
      <vt:lpstr>The aim of this document</vt:lpstr>
      <vt:lpstr>The Document at a glance</vt:lpstr>
      <vt:lpstr>Using the Guide</vt:lpstr>
      <vt:lpstr>PowerPoint Presentation</vt:lpstr>
      <vt:lpstr>What We Know…</vt:lpstr>
      <vt:lpstr>Self-Assess Your Own Weight Bias</vt:lpstr>
      <vt:lpstr>Putting Implicit Bias Into Context</vt:lpstr>
      <vt:lpstr>Learn about your own potential for implicit weight bias</vt:lpstr>
      <vt:lpstr>PowerPoint Presentation</vt:lpstr>
      <vt:lpstr>PowerPoint Presentation</vt:lpstr>
      <vt:lpstr>Understanding Weight Bias Weight Bias Lightbulb Activity – for Adults</vt:lpstr>
      <vt:lpstr>For Further Learning…</vt:lpstr>
      <vt:lpstr>References</vt:lpstr>
      <vt:lpstr>PowerPoint Presentation</vt:lpstr>
      <vt:lpstr>PowerPoint Presentation</vt:lpstr>
      <vt:lpstr>Getting Started: Meeting people “where they are”.</vt:lpstr>
      <vt:lpstr>First Do No Harm</vt:lpstr>
      <vt:lpstr>Our words and actions have long-lasting effects</vt:lpstr>
      <vt:lpstr>PowerPoint Presentation</vt:lpstr>
      <vt:lpstr>Disordered habits that have been normalized by society</vt:lpstr>
      <vt:lpstr>Do you talk about food in moral terms?</vt:lpstr>
      <vt:lpstr>PowerPoint Presentation</vt:lpstr>
      <vt:lpstr>Understanding Body Inclusivity Do the mall and the Instagram match? Activity for Adults</vt:lpstr>
      <vt:lpstr>PowerPoint Presentation</vt:lpstr>
      <vt:lpstr>Homework and Further Reading</vt:lpstr>
      <vt:lpstr>References</vt:lpstr>
      <vt:lpstr>Recognize It!</vt:lpstr>
      <vt:lpstr>When I hear the term DIET CULTURE I think of these words/phrases … </vt:lpstr>
      <vt:lpstr>PowerPoint Presentation</vt:lpstr>
      <vt:lpstr>Consolidation </vt:lpstr>
      <vt:lpstr>Next Steps </vt:lpstr>
      <vt:lpstr>SUPPORT FOR INDIVIDUALS EXPERIENCING EATING- OR WEIGHT-RELATED DISTRESS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Hucal, Lesia</dc:creator>
  <cp:lastModifiedBy>Michelyn Gallant</cp:lastModifiedBy>
  <cp:revision>72</cp:revision>
  <dcterms:modified xsi:type="dcterms:W3CDTF">2022-03-29T01:26:42Z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0x010100D6378CCE658659409A2AE196C185A8A8</vt:lpwstr>
  </property>
</Properties>
</file>