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78" r:id="rId2"/>
    <p:sldId id="274" r:id="rId3"/>
    <p:sldId id="277" r:id="rId4"/>
    <p:sldId id="257" r:id="rId5"/>
    <p:sldId id="261" r:id="rId6"/>
    <p:sldId id="264" r:id="rId7"/>
    <p:sldId id="265" r:id="rId8"/>
    <p:sldId id="260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CE"/>
    <a:srgbClr val="675F70"/>
    <a:srgbClr val="AEA0BB"/>
    <a:srgbClr val="EED9FE"/>
    <a:srgbClr val="C8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485"/>
  </p:normalViewPr>
  <p:slideViewPr>
    <p:cSldViewPr snapToGrid="0" snapToObjects="1">
      <p:cViewPr varScale="1">
        <p:scale>
          <a:sx n="98" d="100"/>
          <a:sy n="98" d="100"/>
        </p:scale>
        <p:origin x="8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9475-3812-A841-9855-E140284266BC}" type="datetimeFigureOut">
              <a:rPr lang="en-US" smtClean="0"/>
              <a:pPr/>
              <a:t>6/30/21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26DA4-2444-1245-90AF-AA6C3429F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5 minute timer: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=hso3oR8PJss&amp;feature=</a:t>
            </a:r>
            <a:r>
              <a:rPr lang="en-US" dirty="0" err="1"/>
              <a:t>emb_logo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06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GCFLearnFree.org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teacher: Tell the students that together as a group, they must decide on their design and how to use the materials that have been supplied to them.</a:t>
            </a:r>
          </a:p>
          <a:p>
            <a:r>
              <a:rPr lang="en-US" dirty="0"/>
              <a:t>Encourage them to use some of the decision-making strategies they just learned about.</a:t>
            </a:r>
          </a:p>
          <a:p>
            <a:r>
              <a:rPr lang="en-US" dirty="0"/>
              <a:t>(</a:t>
            </a:r>
            <a:r>
              <a:rPr lang="en-US" dirty="0" err="1"/>
              <a:t>TinkerLab</a:t>
            </a:r>
            <a:r>
              <a:rPr lang="en-US" dirty="0"/>
              <a:t>, 2021)</a:t>
            </a:r>
          </a:p>
          <a:p>
            <a:r>
              <a:rPr lang="en-US"/>
              <a:t>Link </a:t>
            </a:r>
            <a:r>
              <a:rPr lang="en-US" dirty="0"/>
              <a:t>for 18 minute timer: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=tJan3T4h5ok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2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(Joshua Center for Neurological Disorders,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</a:t>
            </a:r>
            <a:r>
              <a:rPr lang="en-US" baseline="0" dirty="0"/>
              <a:t> sure that you define each term with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9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2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 err="1"/>
              <a:t>Meriorg</a:t>
            </a:r>
            <a:r>
              <a:rPr lang="en-US" dirty="0"/>
              <a:t> &amp; Holloway,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26DA4-2444-1245-90AF-AA6C3429F1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6/30/21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PIhAm_WGbQ?feature=oembed" TargetMode="Externa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Jan3T4h5ok?feature=oembed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video" Target="https://www.youtube.com/embed/hso3oR8PJss?feature=oembed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tiff"/><Relationship Id="rId5" Type="http://schemas.openxmlformats.org/officeDocument/2006/relationships/image" Target="../media/image4.tif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2D020B-1DD7-C244-A3E4-7CBC1797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/>
          <a:p>
            <a:r>
              <a:rPr lang="en-US" sz="7200" dirty="0"/>
              <a:t>Decision Making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69FABBB-5411-9C42-85AD-DF33E6F51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HIF1O/2O: Exploring Family Studies</a:t>
            </a:r>
          </a:p>
        </p:txBody>
      </p:sp>
    </p:spTree>
    <p:extLst>
      <p:ext uri="{BB962C8B-B14F-4D97-AF65-F5344CB8AC3E}">
        <p14:creationId xmlns:p14="http://schemas.microsoft.com/office/powerpoint/2010/main" val="41324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7E1A-8FD1-284C-8EBC-94359D45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other ways decisions are made?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003D-8B73-EF49-8CDC-D70617C0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Habit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Custom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Impulse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Coin Toss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Default</a:t>
            </a:r>
          </a:p>
        </p:txBody>
      </p:sp>
      <p:pic>
        <p:nvPicPr>
          <p:cNvPr id="6146" name="Picture 2" descr="To buy or not to buy? Shot of an attractive young woman relaxing at home decision stock pictures, royalty-free photos &amp; images">
            <a:extLst>
              <a:ext uri="{FF2B5EF4-FFF2-40B4-BE49-F238E27FC236}">
                <a16:creationId xmlns:a16="http://schemas.microsoft.com/office/drawing/2014/main" id="{5ED70E4A-145F-AD4E-B5F2-9C13FB65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80" y="2308012"/>
            <a:ext cx="5696270" cy="37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ED62-4569-EA48-8B8C-1E52994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A02-944B-A348-A639-59E7B81D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87" y="2104123"/>
            <a:ext cx="6525063" cy="4335676"/>
          </a:xfrm>
        </p:spPr>
        <p:txBody>
          <a:bodyPr>
            <a:normAutofit/>
          </a:bodyPr>
          <a:lstStyle/>
          <a:p>
            <a:r>
              <a:rPr lang="en-US" sz="2400" dirty="0"/>
              <a:t>This involves making a decision based on how you usually do things.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200" dirty="0"/>
              <a:t>Taking the same route to school every day</a:t>
            </a:r>
          </a:p>
          <a:p>
            <a:pPr lvl="1"/>
            <a:r>
              <a:rPr lang="en-US" sz="2200" dirty="0"/>
              <a:t>Exercising at the same time every day</a:t>
            </a:r>
          </a:p>
        </p:txBody>
      </p:sp>
      <p:pic>
        <p:nvPicPr>
          <p:cNvPr id="8194" name="Picture 2" descr="Go to school. African American father and his daughter walking trough park. From back. walk to school stock pictures, royalty-free photos &amp; images">
            <a:extLst>
              <a:ext uri="{FF2B5EF4-FFF2-40B4-BE49-F238E27FC236}">
                <a16:creationId xmlns:a16="http://schemas.microsoft.com/office/drawing/2014/main" id="{B66622CD-8591-F54D-B669-8C06F27F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171" y="2743199"/>
            <a:ext cx="472526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2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ED62-4569-EA48-8B8C-1E52994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A02-944B-A348-A639-59E7B81D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6296463" cy="4449976"/>
          </a:xfrm>
        </p:spPr>
        <p:txBody>
          <a:bodyPr>
            <a:normAutofit/>
          </a:bodyPr>
          <a:lstStyle/>
          <a:p>
            <a:r>
              <a:rPr lang="en-US" sz="2400" dirty="0"/>
              <a:t>This involves following what other people do in the same situation</a:t>
            </a:r>
          </a:p>
          <a:p>
            <a:r>
              <a:rPr lang="en-US" sz="2400" dirty="0"/>
              <a:t>These decisions are often influenced by our culture, religion or heritage</a:t>
            </a:r>
          </a:p>
          <a:p>
            <a:endParaRPr lang="en-US" sz="2400" dirty="0"/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200" dirty="0"/>
              <a:t>Wearing certain clothing during a religious or cultural event</a:t>
            </a:r>
          </a:p>
          <a:p>
            <a:pPr lvl="1"/>
            <a:r>
              <a:rPr lang="en-US" sz="2200" dirty="0"/>
              <a:t>Eating certain foods during a special event or when celebrating a holiday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328C-09DF-9144-A10C-E6DA78919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586" y="2724149"/>
            <a:ext cx="4903291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2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ED62-4569-EA48-8B8C-1E52994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A02-944B-A348-A639-59E7B81D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60" y="2227674"/>
            <a:ext cx="8153839" cy="2979250"/>
          </a:xfrm>
        </p:spPr>
        <p:txBody>
          <a:bodyPr>
            <a:normAutofit/>
          </a:bodyPr>
          <a:lstStyle/>
          <a:p>
            <a:r>
              <a:rPr lang="en-US" sz="2400" dirty="0"/>
              <a:t>This involves making a choice based on the choices you see other people make</a:t>
            </a:r>
          </a:p>
          <a:p>
            <a:r>
              <a:rPr lang="en-US" sz="2400" dirty="0"/>
              <a:t>You should only imitate what others do if it is good for you. </a:t>
            </a:r>
          </a:p>
          <a:p>
            <a:r>
              <a:rPr lang="en-US" sz="2400" dirty="0"/>
              <a:t>Imitating others may not always be a good idea.</a:t>
            </a:r>
          </a:p>
          <a:p>
            <a:endParaRPr lang="en-US" sz="2400" dirty="0"/>
          </a:p>
        </p:txBody>
      </p:sp>
      <p:pic>
        <p:nvPicPr>
          <p:cNvPr id="10242" name="Picture 2" descr="Smiley Faces Icons Isolated Smiley Faces Icons isolated on white background. 3D render smiley face stock pictures, royalty-free photos &amp; images">
            <a:extLst>
              <a:ext uri="{FF2B5EF4-FFF2-40B4-BE49-F238E27FC236}">
                <a16:creationId xmlns:a16="http://schemas.microsoft.com/office/drawing/2014/main" id="{3F337109-4388-4845-B95D-0D07CDF5D9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20735" r="64461" b="25500"/>
          <a:stretch/>
        </p:blipFill>
        <p:spPr bwMode="auto">
          <a:xfrm>
            <a:off x="11253626" y="5206924"/>
            <a:ext cx="515586" cy="5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miley Faces Icons Isolated Smiley Faces Icons isolated on white background. 3D render smiley face stock pictures, royalty-free photos &amp; images">
            <a:extLst>
              <a:ext uri="{FF2B5EF4-FFF2-40B4-BE49-F238E27FC236}">
                <a16:creationId xmlns:a16="http://schemas.microsoft.com/office/drawing/2014/main" id="{9F66B84C-B200-E645-AAE1-A6DB35A49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1" t="22309" r="5827" b="25500"/>
          <a:stretch/>
        </p:blipFill>
        <p:spPr bwMode="auto">
          <a:xfrm>
            <a:off x="11253626" y="5980769"/>
            <a:ext cx="492104" cy="5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eception Concept - Disguise Between Shark And Goldfish Masquerade and concept of hiding the truth imitate stock pictures, royalty-free photos &amp; images">
            <a:extLst>
              <a:ext uri="{FF2B5EF4-FFF2-40B4-BE49-F238E27FC236}">
                <a16:creationId xmlns:a16="http://schemas.microsoft.com/office/drawing/2014/main" id="{E5E6571C-A66D-CB41-9107-436D0D836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20797" r="2329" b="12660"/>
          <a:stretch/>
        </p:blipFill>
        <p:spPr bwMode="auto">
          <a:xfrm>
            <a:off x="8293020" y="3046084"/>
            <a:ext cx="3737055" cy="11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A9426-F93C-494B-B2E7-B74F4AAF38E1}"/>
              </a:ext>
            </a:extLst>
          </p:cNvPr>
          <p:cNvSpPr txBox="1"/>
          <p:nvPr/>
        </p:nvSpPr>
        <p:spPr>
          <a:xfrm>
            <a:off x="377360" y="5013166"/>
            <a:ext cx="111340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Examples: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You decide to join an extracurricular activity because your friend said it was fun.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You decide to skip school to go to the mall because all your friends were going.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ED62-4569-EA48-8B8C-1E52994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A02-944B-A348-A639-59E7B81D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435940" cy="4303773"/>
          </a:xfrm>
        </p:spPr>
        <p:txBody>
          <a:bodyPr>
            <a:normAutofit/>
          </a:bodyPr>
          <a:lstStyle/>
          <a:p>
            <a:r>
              <a:rPr lang="en-US" sz="2400" dirty="0"/>
              <a:t>When you make a decision instantly without really thinking about it</a:t>
            </a:r>
          </a:p>
          <a:p>
            <a:endParaRPr lang="en-US" sz="2400" dirty="0"/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200" dirty="0"/>
              <a:t>You are at the mall, and you see a pair of expensive shoes you really like. </a:t>
            </a:r>
          </a:p>
          <a:p>
            <a:pPr lvl="2"/>
            <a:r>
              <a:rPr lang="en-US" sz="2000" dirty="0"/>
              <a:t>You decide to buy them because you like them so much.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3B0FE-8529-974D-B915-3A742D6F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626" y="2022291"/>
            <a:ext cx="3671886" cy="2447924"/>
          </a:xfrm>
          <a:prstGeom prst="rect">
            <a:avLst/>
          </a:prstGeom>
        </p:spPr>
      </p:pic>
      <p:pic>
        <p:nvPicPr>
          <p:cNvPr id="11268" name="Picture 4" descr="one red sneaker on a bright contrasting background. one red sneaker on a bright contrasting background. place for text expensive shoes stock pictures, royalty-free photos &amp; images">
            <a:extLst>
              <a:ext uri="{FF2B5EF4-FFF2-40B4-BE49-F238E27FC236}">
                <a16:creationId xmlns:a16="http://schemas.microsoft.com/office/drawing/2014/main" id="{46E36669-0C3B-0648-AA6F-C06548843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16941" r="16115" b="26562"/>
          <a:stretch/>
        </p:blipFill>
        <p:spPr bwMode="auto">
          <a:xfrm>
            <a:off x="8310271" y="4606465"/>
            <a:ext cx="3727241" cy="20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3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ED62-4569-EA48-8B8C-1E52994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Toss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A02-944B-A348-A639-59E7B81D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99" y="2093699"/>
            <a:ext cx="6659326" cy="4504190"/>
          </a:xfrm>
        </p:spPr>
        <p:txBody>
          <a:bodyPr>
            <a:normAutofit/>
          </a:bodyPr>
          <a:lstStyle/>
          <a:p>
            <a:r>
              <a:rPr lang="en-US" sz="2400" dirty="0"/>
              <a:t>When you can’t decide what to do so you leave the outcome to chance.</a:t>
            </a:r>
          </a:p>
          <a:p>
            <a:endParaRPr lang="en-US" sz="2400" dirty="0"/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200" dirty="0"/>
              <a:t>You can’t decide what to buy for lunch, so you flip a coin. </a:t>
            </a:r>
          </a:p>
          <a:p>
            <a:pPr lvl="2"/>
            <a:r>
              <a:rPr lang="en-US" sz="2000" dirty="0"/>
              <a:t>If it lands on “heads”, you will buy shawarma</a:t>
            </a:r>
          </a:p>
          <a:p>
            <a:pPr lvl="2"/>
            <a:r>
              <a:rPr lang="en-US" sz="2000" dirty="0"/>
              <a:t>If it lands on “tails” you will buy sushi</a:t>
            </a:r>
          </a:p>
        </p:txBody>
      </p:sp>
      <p:pic>
        <p:nvPicPr>
          <p:cNvPr id="7172" name="Picture 4" descr="Heads or tails A coin toss. coin toss stock pictures, royalty-free photos &amp; images">
            <a:extLst>
              <a:ext uri="{FF2B5EF4-FFF2-40B4-BE49-F238E27FC236}">
                <a16:creationId xmlns:a16="http://schemas.microsoft.com/office/drawing/2014/main" id="{9131F2C9-E258-7A43-AB8F-D429BCF0A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9"/>
          <a:stretch/>
        </p:blipFill>
        <p:spPr bwMode="auto">
          <a:xfrm>
            <a:off x="7409076" y="2170361"/>
            <a:ext cx="4245673" cy="424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27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ED62-4569-EA48-8B8C-1E52994E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B8A02-944B-A348-A639-59E7B81D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2" y="1840739"/>
            <a:ext cx="7767637" cy="5017261"/>
          </a:xfrm>
        </p:spPr>
        <p:txBody>
          <a:bodyPr>
            <a:normAutofit/>
          </a:bodyPr>
          <a:lstStyle/>
          <a:p>
            <a:r>
              <a:rPr lang="en-US" sz="2400" dirty="0"/>
              <a:t>This is when you choose not to make a decision.</a:t>
            </a:r>
          </a:p>
          <a:p>
            <a:r>
              <a:rPr lang="en-US" sz="2400" dirty="0"/>
              <a:t>Sometimes, people get stuck with a default decision because they did not decide on time.</a:t>
            </a:r>
          </a:p>
          <a:p>
            <a:endParaRPr lang="en-US" sz="2400" dirty="0"/>
          </a:p>
          <a:p>
            <a:r>
              <a:rPr lang="en-US" sz="2400" dirty="0"/>
              <a:t>Example:</a:t>
            </a:r>
          </a:p>
          <a:p>
            <a:pPr lvl="1"/>
            <a:r>
              <a:rPr lang="en-US" sz="2200" dirty="0"/>
              <a:t>You did not know what book to read for ESL class, so you let all your classmates sign up before you.</a:t>
            </a:r>
          </a:p>
          <a:p>
            <a:pPr lvl="2"/>
            <a:r>
              <a:rPr lang="en-US" sz="2000" dirty="0"/>
              <a:t>You now must read the only book that is left</a:t>
            </a:r>
          </a:p>
        </p:txBody>
      </p:sp>
      <p:pic>
        <p:nvPicPr>
          <p:cNvPr id="12290" name="Picture 2" descr="Thinking asian woman. Thinking asian woman. i don't know stock pictures, royalty-free photos &amp; images">
            <a:extLst>
              <a:ext uri="{FF2B5EF4-FFF2-40B4-BE49-F238E27FC236}">
                <a16:creationId xmlns:a16="http://schemas.microsoft.com/office/drawing/2014/main" id="{3A065F7B-4E5C-8B41-A43C-BCBC872A3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0" r="8211"/>
          <a:stretch/>
        </p:blipFill>
        <p:spPr bwMode="auto">
          <a:xfrm>
            <a:off x="8229600" y="2208418"/>
            <a:ext cx="3671888" cy="4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2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3EB-757A-E243-AC29-087959A96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Decision-Making Process</a:t>
            </a:r>
          </a:p>
        </p:txBody>
      </p:sp>
      <p:pic>
        <p:nvPicPr>
          <p:cNvPr id="7" name="Online Media 6" descr="Decision-Making Strategies">
            <a:hlinkClick r:id="" action="ppaction://media"/>
            <a:extLst>
              <a:ext uri="{FF2B5EF4-FFF2-40B4-BE49-F238E27FC236}">
                <a16:creationId xmlns:a16="http://schemas.microsoft.com/office/drawing/2014/main" id="{B97F8ADB-E590-914F-A4D4-10A8FAE902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3638" y="2045307"/>
            <a:ext cx="8004722" cy="45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B7C0-54D2-0045-84C8-11770668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50" y="518626"/>
            <a:ext cx="7348163" cy="970450"/>
          </a:xfrm>
        </p:spPr>
        <p:txBody>
          <a:bodyPr/>
          <a:lstStyle/>
          <a:p>
            <a:r>
              <a:rPr lang="en-US" dirty="0"/>
              <a:t>Group Activity:</a:t>
            </a:r>
            <a:br>
              <a:rPr lang="en-US" dirty="0"/>
            </a:br>
            <a:r>
              <a:rPr lang="en-US" dirty="0"/>
              <a:t>The Marshmallow Challenge</a:t>
            </a:r>
          </a:p>
        </p:txBody>
      </p:sp>
      <p:pic>
        <p:nvPicPr>
          <p:cNvPr id="4" name="Online Media 3" descr="18 MINUTE TIMER ⏲️">
            <a:hlinkClick r:id="" action="ppaction://media"/>
            <a:extLst>
              <a:ext uri="{FF2B5EF4-FFF2-40B4-BE49-F238E27FC236}">
                <a16:creationId xmlns:a16="http://schemas.microsoft.com/office/drawing/2014/main" id="{E48AC77C-A438-314C-8EBB-574103E93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68969" y="0"/>
            <a:ext cx="4223031" cy="238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4EBBA1-345C-4549-86EA-5F4EEDAA100C}"/>
              </a:ext>
            </a:extLst>
          </p:cNvPr>
          <p:cNvSpPr txBox="1"/>
          <p:nvPr/>
        </p:nvSpPr>
        <p:spPr>
          <a:xfrm>
            <a:off x="409950" y="2335887"/>
            <a:ext cx="1118711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Working with your group, build the tallest freestanding spaghetti tower you can in 18 minutes.</a:t>
            </a:r>
          </a:p>
          <a:p>
            <a:endParaRPr lang="en-US" sz="2400" dirty="0"/>
          </a:p>
          <a:p>
            <a:r>
              <a:rPr lang="en-US" sz="3000" b="1" dirty="0"/>
              <a:t>Your tower must be able to support a marshmallow on top.</a:t>
            </a:r>
          </a:p>
          <a:p>
            <a:endParaRPr lang="en-US" sz="2400" dirty="0"/>
          </a:p>
          <a:p>
            <a:r>
              <a:rPr lang="en-US" sz="2400" dirty="0"/>
              <a:t>You can only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 sticks of dry spaghetti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90 cm of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90 cm of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large marshmallow</a:t>
            </a:r>
          </a:p>
        </p:txBody>
      </p:sp>
      <p:pic>
        <p:nvPicPr>
          <p:cNvPr id="15362" name="Picture 2" descr="Spaghetti and Marshmallow Challenge">
            <a:extLst>
              <a:ext uri="{FF2B5EF4-FFF2-40B4-BE49-F238E27FC236}">
                <a16:creationId xmlns:a16="http://schemas.microsoft.com/office/drawing/2014/main" id="{E66E3A03-CF86-B841-805A-3DA6ED7E8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83650"/>
          <a:stretch/>
        </p:blipFill>
        <p:spPr bwMode="auto">
          <a:xfrm>
            <a:off x="6538913" y="4224839"/>
            <a:ext cx="47053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53C29D-A96A-984E-83E6-F674AF6B2014}"/>
              </a:ext>
            </a:extLst>
          </p:cNvPr>
          <p:cNvSpPr txBox="1"/>
          <p:nvPr/>
        </p:nvSpPr>
        <p:spPr>
          <a:xfrm>
            <a:off x="10184420" y="6610852"/>
            <a:ext cx="1357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</a:t>
            </a:r>
            <a:r>
              <a:rPr lang="en-US" sz="1000" dirty="0" err="1"/>
              <a:t>Tinkerlab</a:t>
            </a:r>
            <a:r>
              <a:rPr lang="en-US" sz="1000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317513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7104-1B6D-7949-B3EF-C325E92C5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Marshmallow Challenge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2668-4905-FA47-8A29-5A14F17A8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00" y="2172861"/>
            <a:ext cx="7910951" cy="4449976"/>
          </a:xfrm>
        </p:spPr>
        <p:txBody>
          <a:bodyPr>
            <a:normAutofit/>
          </a:bodyPr>
          <a:lstStyle/>
          <a:p>
            <a:r>
              <a:rPr lang="en-US" sz="2400" dirty="0"/>
              <a:t>After you have completed the Marshmallow Challenge, think about how the process went. </a:t>
            </a:r>
          </a:p>
          <a:p>
            <a:pPr lvl="1"/>
            <a:r>
              <a:rPr lang="en-US" sz="2200" dirty="0"/>
              <a:t>How did you and your group members make decisions?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CFACE"/>
                </a:solidFill>
              </a:rPr>
              <a:t>Write a reflection where you explain the types of decisions you and your group members made. How did you decide what ideas to pick?</a:t>
            </a:r>
          </a:p>
          <a:p>
            <a:endParaRPr lang="en-US" sz="2400" dirty="0"/>
          </a:p>
          <a:p>
            <a:r>
              <a:rPr lang="en-US" sz="2400" dirty="0"/>
              <a:t>Your reflection should be at least one paragraph.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71443-C5FC-244E-ABAB-60BADC68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26" y="2222287"/>
            <a:ext cx="3828324" cy="30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0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3" descr="5 Minute Timer - Calm and Relaxing Music">
            <a:hlinkClick r:id="" action="ppaction://media"/>
            <a:extLst>
              <a:ext uri="{FF2B5EF4-FFF2-40B4-BE49-F238E27FC236}">
                <a16:creationId xmlns:a16="http://schemas.microsoft.com/office/drawing/2014/main" id="{B1E8BF36-DDBC-3B42-973E-7408E9500D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17589" y="0"/>
            <a:ext cx="3372246" cy="19053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940C1B6-F581-864F-8BC8-66A58D8C1BD0}"/>
              </a:ext>
            </a:extLst>
          </p:cNvPr>
          <p:cNvSpPr txBox="1">
            <a:spLocks/>
          </p:cNvSpPr>
          <p:nvPr/>
        </p:nvSpPr>
        <p:spPr>
          <a:xfrm>
            <a:off x="197987" y="128588"/>
            <a:ext cx="11789226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675F70"/>
                </a:solidFill>
              </a:rPr>
              <a:t>Minds-On Activity: Remote Island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54B8FB-3E44-024F-80D0-3BA067A84601}"/>
              </a:ext>
            </a:extLst>
          </p:cNvPr>
          <p:cNvSpPr txBox="1">
            <a:spLocks/>
          </p:cNvSpPr>
          <p:nvPr/>
        </p:nvSpPr>
        <p:spPr>
          <a:xfrm>
            <a:off x="231496" y="700487"/>
            <a:ext cx="8314358" cy="1660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2800" b="1" dirty="0"/>
              <a:t>If you were stranded on a remote island and could </a:t>
            </a:r>
            <a:r>
              <a:rPr lang="en-US" sz="2800" b="1" u="sng" dirty="0"/>
              <a:t>only bring 4 items</a:t>
            </a:r>
            <a:r>
              <a:rPr lang="en-US" sz="2800" b="1" dirty="0"/>
              <a:t> with you, what would you bring?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9236C-B743-9A4F-A534-3F913BF26B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1" t="5516" r="16502" b="6984"/>
          <a:stretch/>
        </p:blipFill>
        <p:spPr>
          <a:xfrm>
            <a:off x="231496" y="2483917"/>
            <a:ext cx="925792" cy="1619806"/>
          </a:xfrm>
          <a:prstGeom prst="rect">
            <a:avLst/>
          </a:prstGeom>
        </p:spPr>
      </p:pic>
      <p:pic>
        <p:nvPicPr>
          <p:cNvPr id="14342" name="Picture 6" descr="Coiled rope isolated on a white background Old rope isolated on white rope stock pictures, royalty-free photos &amp; images">
            <a:extLst>
              <a:ext uri="{FF2B5EF4-FFF2-40B4-BE49-F238E27FC236}">
                <a16:creationId xmlns:a16="http://schemas.microsoft.com/office/drawing/2014/main" id="{FA7723AE-954A-4745-A1BE-68AB33652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12304" r="11965" b="31575"/>
          <a:stretch/>
        </p:blipFill>
        <p:spPr bwMode="auto">
          <a:xfrm>
            <a:off x="3624280" y="1707751"/>
            <a:ext cx="2342521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Woman striking a match Woman striking a match matches fire stock pictures, royalty-free photos &amp; images">
            <a:extLst>
              <a:ext uri="{FF2B5EF4-FFF2-40B4-BE49-F238E27FC236}">
                <a16:creationId xmlns:a16="http://schemas.microsoft.com/office/drawing/2014/main" id="{D8DEFAA0-C1EF-4D49-BE21-CE57A1518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6" r="17009" b="30974"/>
          <a:stretch/>
        </p:blipFill>
        <p:spPr bwMode="auto">
          <a:xfrm>
            <a:off x="6320296" y="1661463"/>
            <a:ext cx="1627701" cy="15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Yellow dome tent with open zip enclosure yellow dome two person tent on white background tent stock pictures, royalty-free photos &amp; images">
            <a:extLst>
              <a:ext uri="{FF2B5EF4-FFF2-40B4-BE49-F238E27FC236}">
                <a16:creationId xmlns:a16="http://schemas.microsoft.com/office/drawing/2014/main" id="{0F32BD2D-8BF1-6A4B-8124-CEFC9919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97" y="1960689"/>
            <a:ext cx="1878637" cy="11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Stainless steel pot Stainless steel pot. Isolated on white background cooking pot stock pictures, royalty-free photos &amp; images">
            <a:extLst>
              <a:ext uri="{FF2B5EF4-FFF2-40B4-BE49-F238E27FC236}">
                <a16:creationId xmlns:a16="http://schemas.microsoft.com/office/drawing/2014/main" id="{F95B0FD3-98F8-2746-A80F-7FF0D21C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986" y="3556380"/>
            <a:ext cx="2069849" cy="152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Shades Folded Black Sunglasses Isolated on White Background with Clipping Path. sunglasses stock pictures, royalty-free photos &amp; images">
            <a:extLst>
              <a:ext uri="{FF2B5EF4-FFF2-40B4-BE49-F238E27FC236}">
                <a16:creationId xmlns:a16="http://schemas.microsoft.com/office/drawing/2014/main" id="{8DA9E79C-8372-164F-92A3-8134D54E4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9817" r="6947" b="10556"/>
          <a:stretch/>
        </p:blipFill>
        <p:spPr bwMode="auto">
          <a:xfrm>
            <a:off x="3986339" y="3242332"/>
            <a:ext cx="1885378" cy="10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3E5F3-078D-5146-AE8C-82AAC61DA3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1993" y="2063665"/>
            <a:ext cx="1573608" cy="1049072"/>
          </a:xfrm>
          <a:prstGeom prst="rect">
            <a:avLst/>
          </a:prstGeom>
        </p:spPr>
      </p:pic>
      <p:pic>
        <p:nvPicPr>
          <p:cNvPr id="14354" name="Picture 18" descr="hiking boots a pair of hiking boots hiking boots stock pictures, royalty-free photos &amp; images">
            <a:extLst>
              <a:ext uri="{FF2B5EF4-FFF2-40B4-BE49-F238E27FC236}">
                <a16:creationId xmlns:a16="http://schemas.microsoft.com/office/drawing/2014/main" id="{B2A74003-0A19-BA41-8DA1-BAA99149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8164" r="10411" b="15987"/>
          <a:stretch/>
        </p:blipFill>
        <p:spPr bwMode="auto">
          <a:xfrm>
            <a:off x="7695648" y="3565390"/>
            <a:ext cx="2167666" cy="1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black hammock hanging between coconut tree on beach during golden hour">
            <a:extLst>
              <a:ext uri="{FF2B5EF4-FFF2-40B4-BE49-F238E27FC236}">
                <a16:creationId xmlns:a16="http://schemas.microsoft.com/office/drawing/2014/main" id="{86EE0327-FF96-DF41-8A04-BA3ED058E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29658" r="11223" b="22534"/>
          <a:stretch/>
        </p:blipFill>
        <p:spPr bwMode="auto">
          <a:xfrm>
            <a:off x="237570" y="4751414"/>
            <a:ext cx="2503018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Saw, Wood, Cut, Tools, Hand Tool, Handle">
            <a:extLst>
              <a:ext uri="{FF2B5EF4-FFF2-40B4-BE49-F238E27FC236}">
                <a16:creationId xmlns:a16="http://schemas.microsoft.com/office/drawing/2014/main" id="{27214BF8-80E4-9B49-8607-A52ECC09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396" y="3233617"/>
            <a:ext cx="1282906" cy="13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Sponsored image">
            <a:extLst>
              <a:ext uri="{FF2B5EF4-FFF2-40B4-BE49-F238E27FC236}">
                <a16:creationId xmlns:a16="http://schemas.microsoft.com/office/drawing/2014/main" id="{5174E156-D1DE-334D-BF1A-3DA759B97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13567"/>
          <a:stretch/>
        </p:blipFill>
        <p:spPr bwMode="auto">
          <a:xfrm>
            <a:off x="10615301" y="5389634"/>
            <a:ext cx="1478889" cy="13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Newest 10&quot; Tactical Survival Rambo Hunting Fixed Blade Knife Army Bowie  w/Sheath: Amazon.ca: Sports &amp; Outdoors">
            <a:extLst>
              <a:ext uri="{FF2B5EF4-FFF2-40B4-BE49-F238E27FC236}">
                <a16:creationId xmlns:a16="http://schemas.microsoft.com/office/drawing/2014/main" id="{42CC0F84-72D5-784E-BB1F-5931F643E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76" y="2473671"/>
            <a:ext cx="1737710" cy="173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Liquid Life: 12 Best Survival Water Filters | HiConsumption">
            <a:extLst>
              <a:ext uri="{FF2B5EF4-FFF2-40B4-BE49-F238E27FC236}">
                <a16:creationId xmlns:a16="http://schemas.microsoft.com/office/drawing/2014/main" id="{EC47549C-2011-CC41-BE3C-F343D8F99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r="34676"/>
          <a:stretch/>
        </p:blipFill>
        <p:spPr bwMode="auto">
          <a:xfrm>
            <a:off x="2915823" y="4352358"/>
            <a:ext cx="1070516" cy="21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Sponsored image">
            <a:extLst>
              <a:ext uri="{FF2B5EF4-FFF2-40B4-BE49-F238E27FC236}">
                <a16:creationId xmlns:a16="http://schemas.microsoft.com/office/drawing/2014/main" id="{441CE4A4-B8C2-B040-B965-0BD30E95E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b="5648"/>
          <a:stretch/>
        </p:blipFill>
        <p:spPr bwMode="auto">
          <a:xfrm>
            <a:off x="4521075" y="4827885"/>
            <a:ext cx="1902352" cy="166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Compass, Navigation, Direction">
            <a:extLst>
              <a:ext uri="{FF2B5EF4-FFF2-40B4-BE49-F238E27FC236}">
                <a16:creationId xmlns:a16="http://schemas.microsoft.com/office/drawing/2014/main" id="{F64C8DE7-2A99-904D-95E6-2215FD7F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26" y="4951236"/>
            <a:ext cx="1186816" cy="15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Sponsored image">
            <a:extLst>
              <a:ext uri="{FF2B5EF4-FFF2-40B4-BE49-F238E27FC236}">
                <a16:creationId xmlns:a16="http://schemas.microsoft.com/office/drawing/2014/main" id="{1BA1FD85-AE13-1B47-B722-8F06A20F1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2601"/>
          <a:stretch/>
        </p:blipFill>
        <p:spPr bwMode="auto">
          <a:xfrm>
            <a:off x="7921930" y="5350745"/>
            <a:ext cx="1253796" cy="14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11DB7-274C-6345-8B09-60FF59785309}"/>
              </a:ext>
            </a:extLst>
          </p:cNvPr>
          <p:cNvSpPr txBox="1"/>
          <p:nvPr/>
        </p:nvSpPr>
        <p:spPr>
          <a:xfrm>
            <a:off x="67966" y="407736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Sunscreen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584BBC-32B5-584A-A6CF-AE3F3B1F5FB0}"/>
              </a:ext>
            </a:extLst>
          </p:cNvPr>
          <p:cNvSpPr txBox="1"/>
          <p:nvPr/>
        </p:nvSpPr>
        <p:spPr>
          <a:xfrm>
            <a:off x="1846123" y="4157734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Knife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02D5F9-C976-CB41-9D26-F45BA88E8F2F}"/>
              </a:ext>
            </a:extLst>
          </p:cNvPr>
          <p:cNvSpPr txBox="1"/>
          <p:nvPr/>
        </p:nvSpPr>
        <p:spPr>
          <a:xfrm>
            <a:off x="197987" y="590538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Hammock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D6E166-351D-8B4E-A095-6653269A2D74}"/>
              </a:ext>
            </a:extLst>
          </p:cNvPr>
          <p:cNvSpPr txBox="1"/>
          <p:nvPr/>
        </p:nvSpPr>
        <p:spPr>
          <a:xfrm>
            <a:off x="2740588" y="6488668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Water purifier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26E467-CAD2-5845-ABC2-E82E82C57C2E}"/>
              </a:ext>
            </a:extLst>
          </p:cNvPr>
          <p:cNvSpPr txBox="1"/>
          <p:nvPr/>
        </p:nvSpPr>
        <p:spPr>
          <a:xfrm>
            <a:off x="4327410" y="283676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Rope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7DF7D5-6BBE-BE4A-A4A9-3B4887303FAB}"/>
              </a:ext>
            </a:extLst>
          </p:cNvPr>
          <p:cNvSpPr txBox="1"/>
          <p:nvPr/>
        </p:nvSpPr>
        <p:spPr>
          <a:xfrm>
            <a:off x="6664839" y="3157860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Matches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C1F73D-EFD8-B340-B50C-3E06CA05C793}"/>
              </a:ext>
            </a:extLst>
          </p:cNvPr>
          <p:cNvSpPr txBox="1"/>
          <p:nvPr/>
        </p:nvSpPr>
        <p:spPr>
          <a:xfrm>
            <a:off x="4417650" y="4319045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Sunglasses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DF6838-7650-C540-BC35-82D415A054DF}"/>
              </a:ext>
            </a:extLst>
          </p:cNvPr>
          <p:cNvSpPr txBox="1"/>
          <p:nvPr/>
        </p:nvSpPr>
        <p:spPr>
          <a:xfrm>
            <a:off x="4822330" y="649302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Umbrella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A05A79-BADC-B74F-9B84-77D896618905}"/>
              </a:ext>
            </a:extLst>
          </p:cNvPr>
          <p:cNvSpPr txBox="1"/>
          <p:nvPr/>
        </p:nvSpPr>
        <p:spPr>
          <a:xfrm>
            <a:off x="5903067" y="4477522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Handsaw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767477-3D4E-C64A-803C-1C0986974121}"/>
              </a:ext>
            </a:extLst>
          </p:cNvPr>
          <p:cNvSpPr txBox="1"/>
          <p:nvPr/>
        </p:nvSpPr>
        <p:spPr>
          <a:xfrm>
            <a:off x="6494921" y="625937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Compass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6E978D-780C-2542-8134-EC79E41A3159}"/>
              </a:ext>
            </a:extLst>
          </p:cNvPr>
          <p:cNvSpPr txBox="1"/>
          <p:nvPr/>
        </p:nvSpPr>
        <p:spPr>
          <a:xfrm>
            <a:off x="8750777" y="315786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B1A949-AF54-A34A-842F-7369C0445AA3}"/>
              </a:ext>
            </a:extLst>
          </p:cNvPr>
          <p:cNvSpPr txBox="1"/>
          <p:nvPr/>
        </p:nvSpPr>
        <p:spPr>
          <a:xfrm>
            <a:off x="10755063" y="3129285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Flashlight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CADCB7-FC2A-3343-83B4-1EC74C489924}"/>
              </a:ext>
            </a:extLst>
          </p:cNvPr>
          <p:cNvSpPr txBox="1"/>
          <p:nvPr/>
        </p:nvSpPr>
        <p:spPr>
          <a:xfrm>
            <a:off x="10923721" y="504379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46C7FD-89B5-874F-A0F1-FF469B41F7EA}"/>
              </a:ext>
            </a:extLst>
          </p:cNvPr>
          <p:cNvSpPr txBox="1"/>
          <p:nvPr/>
        </p:nvSpPr>
        <p:spPr>
          <a:xfrm>
            <a:off x="8283831" y="493705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Hiking boots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1E5787-E754-F14A-B9B2-1B81E793EDEE}"/>
              </a:ext>
            </a:extLst>
          </p:cNvPr>
          <p:cNvSpPr txBox="1"/>
          <p:nvPr/>
        </p:nvSpPr>
        <p:spPr>
          <a:xfrm>
            <a:off x="8978106" y="5389634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Backpack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39399D-4940-BE46-A25D-F904BA114DCB}"/>
              </a:ext>
            </a:extLst>
          </p:cNvPr>
          <p:cNvSpPr txBox="1"/>
          <p:nvPr/>
        </p:nvSpPr>
        <p:spPr>
          <a:xfrm>
            <a:off x="9494931" y="649302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Fishing rod</a:t>
            </a:r>
          </a:p>
        </p:txBody>
      </p:sp>
    </p:spTree>
    <p:extLst>
      <p:ext uri="{BB962C8B-B14F-4D97-AF65-F5344CB8AC3E}">
        <p14:creationId xmlns:p14="http://schemas.microsoft.com/office/powerpoint/2010/main" val="149098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50592-A64D-F547-9EBE-C9AE95C6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Think-Pair-Share:</a:t>
            </a:r>
            <a:br>
              <a:rPr lang="en-US" dirty="0"/>
            </a:br>
            <a:r>
              <a:rPr lang="en-US" dirty="0"/>
              <a:t>Reflecting on the Minds-On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E854-09BE-1947-AD77-1882C361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811313" cy="363651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Step 1: Think about these questions:</a:t>
            </a:r>
          </a:p>
          <a:p>
            <a:pPr lvl="2"/>
            <a:r>
              <a:rPr lang="en-US" sz="2800" dirty="0"/>
              <a:t>Why did you pick the 4 items that you chose?</a:t>
            </a:r>
            <a:endParaRPr lang="en-CA" sz="2800" dirty="0"/>
          </a:p>
          <a:p>
            <a:pPr lvl="2"/>
            <a:r>
              <a:rPr lang="en-US" sz="2800" dirty="0"/>
              <a:t>Was it easy to decide which items you wanted to bring with you?</a:t>
            </a:r>
            <a:endParaRPr lang="en-CA" sz="2800" dirty="0"/>
          </a:p>
          <a:p>
            <a:pPr lvl="2"/>
            <a:r>
              <a:rPr lang="en-US" sz="2800" dirty="0"/>
              <a:t>How did it feel to have to make a decision in 5 minutes?</a:t>
            </a:r>
            <a:r>
              <a:rPr lang="en-CA" sz="2800" dirty="0"/>
              <a:t>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Step 2: Discuss your answers with a partner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Step 3: Share your answers with the class</a:t>
            </a:r>
          </a:p>
        </p:txBody>
      </p:sp>
      <p:pic>
        <p:nvPicPr>
          <p:cNvPr id="1026" name="Picture 2" descr="Double head silhouette">
            <a:extLst>
              <a:ext uri="{FF2B5EF4-FFF2-40B4-BE49-F238E27FC236}">
                <a16:creationId xmlns:a16="http://schemas.microsoft.com/office/drawing/2014/main" id="{A09A7758-0A37-6449-95B6-EDCB3AD5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283" y="68927"/>
            <a:ext cx="2098365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5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633D6-B56D-AB49-918F-BB3D2FB73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decision?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45961-25A5-214C-8442-B9E946B5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0" y="2079412"/>
            <a:ext cx="6567925" cy="4635713"/>
          </a:xfrm>
        </p:spPr>
        <p:txBody>
          <a:bodyPr>
            <a:normAutofit/>
          </a:bodyPr>
          <a:lstStyle/>
          <a:p>
            <a:r>
              <a:rPr lang="en-US" sz="2400" dirty="0"/>
              <a:t>A decision is a choice that you make</a:t>
            </a:r>
          </a:p>
          <a:p>
            <a:r>
              <a:rPr lang="en-US" sz="2400" dirty="0"/>
              <a:t>Decisions often involve choosing between two or more possibilities</a:t>
            </a:r>
          </a:p>
          <a:p>
            <a:r>
              <a:rPr lang="en-US" sz="2400" dirty="0"/>
              <a:t>There are advantages (pros) and disadvantages (cons) to every decision that is made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9F8021-DF5E-304B-9E29-6EBE75D95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22978" r="21446"/>
          <a:stretch/>
        </p:blipFill>
        <p:spPr bwMode="auto">
          <a:xfrm>
            <a:off x="7043738" y="2350306"/>
            <a:ext cx="477202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6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5F82-99DA-2048-BB03-0C3863D9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vs. Major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A318-EFFB-B84B-A3FD-84469B84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110851" cy="44499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You make decisions every day of your life</a:t>
            </a:r>
          </a:p>
          <a:p>
            <a:r>
              <a:rPr lang="en-US" sz="2400" dirty="0"/>
              <a:t>Decisions affect every part of your life</a:t>
            </a:r>
          </a:p>
          <a:p>
            <a:pPr lvl="1"/>
            <a:r>
              <a:rPr lang="en-US" sz="2200" dirty="0"/>
              <a:t>Examples: friends, family, money, time, health, school, work</a:t>
            </a:r>
          </a:p>
          <a:p>
            <a:r>
              <a:rPr lang="en-US" sz="2400" dirty="0"/>
              <a:t>Decisions can be major or minor</a:t>
            </a:r>
          </a:p>
          <a:p>
            <a:pPr lvl="1"/>
            <a:r>
              <a:rPr lang="en-US" sz="2200" dirty="0"/>
              <a:t>Major decisions are big decisions</a:t>
            </a:r>
          </a:p>
          <a:p>
            <a:pPr lvl="2"/>
            <a:r>
              <a:rPr lang="en-US" sz="2000" dirty="0"/>
              <a:t>They are often important and can affect your life in the long-term</a:t>
            </a:r>
          </a:p>
          <a:p>
            <a:pPr lvl="1"/>
            <a:r>
              <a:rPr lang="en-US" sz="2200" dirty="0"/>
              <a:t>Minor decisions are small decisions</a:t>
            </a:r>
          </a:p>
          <a:p>
            <a:pPr lvl="2"/>
            <a:r>
              <a:rPr lang="en-US" sz="2000" dirty="0"/>
              <a:t>They often do not influence your life in the long-term</a:t>
            </a:r>
          </a:p>
        </p:txBody>
      </p:sp>
      <p:pic>
        <p:nvPicPr>
          <p:cNvPr id="4098" name="Picture 2" descr="man standing in the middle of woods">
            <a:extLst>
              <a:ext uri="{FF2B5EF4-FFF2-40B4-BE49-F238E27FC236}">
                <a16:creationId xmlns:a16="http://schemas.microsoft.com/office/drawing/2014/main" id="{353004AE-4EC3-AB4D-BFAA-7BBDBA8F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32" y="2114550"/>
            <a:ext cx="3599842" cy="44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43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19E6-F469-AE41-98D1-27C9D88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2" y="469169"/>
            <a:ext cx="11672887" cy="970450"/>
          </a:xfrm>
        </p:spPr>
        <p:txBody>
          <a:bodyPr/>
          <a:lstStyle/>
          <a:p>
            <a:r>
              <a:rPr lang="en-US" dirty="0"/>
              <a:t>Which of these decisions are major decisions? Which of these decisions are minor decisions?</a:t>
            </a:r>
          </a:p>
        </p:txBody>
      </p:sp>
      <p:pic>
        <p:nvPicPr>
          <p:cNvPr id="1026" name="Picture 2" descr="Assorted-flavor Ice Cream in Display Shelf Selective Focus Photography">
            <a:extLst>
              <a:ext uri="{FF2B5EF4-FFF2-40B4-BE49-F238E27FC236}">
                <a16:creationId xmlns:a16="http://schemas.microsoft.com/office/drawing/2014/main" id="{7883C74A-A1C4-AD4E-9FA7-6C756860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" y="1895962"/>
            <a:ext cx="2671762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in Pink and White Shirt">
            <a:extLst>
              <a:ext uri="{FF2B5EF4-FFF2-40B4-BE49-F238E27FC236}">
                <a16:creationId xmlns:a16="http://schemas.microsoft.com/office/drawing/2014/main" id="{AA61736E-B473-C443-80D3-BC43C30A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1" y="1895962"/>
            <a:ext cx="2598678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tock photo of adult, architecture, best friends">
            <a:extLst>
              <a:ext uri="{FF2B5EF4-FFF2-40B4-BE49-F238E27FC236}">
                <a16:creationId xmlns:a16="http://schemas.microsoft.com/office/drawing/2014/main" id="{5BB54589-7FB6-564F-B4C0-2CF03D542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7078" r="5208" b="19313"/>
          <a:stretch/>
        </p:blipFill>
        <p:spPr bwMode="auto">
          <a:xfrm>
            <a:off x="6392260" y="1911350"/>
            <a:ext cx="2802679" cy="4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recognizable African American teen girl in casual wear holding yellow sweater while sorting clothes in wardrobe in room">
            <a:extLst>
              <a:ext uri="{FF2B5EF4-FFF2-40B4-BE49-F238E27FC236}">
                <a16:creationId xmlns:a16="http://schemas.microsoft.com/office/drawing/2014/main" id="{2DB0E40E-8564-E743-AD42-24EBB5DF7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9006"/>
          <a:stretch/>
        </p:blipFill>
        <p:spPr bwMode="auto">
          <a:xfrm>
            <a:off x="9656240" y="1895961"/>
            <a:ext cx="2336239" cy="40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DF1BE-28C0-A343-9713-A01CD055DC61}"/>
              </a:ext>
            </a:extLst>
          </p:cNvPr>
          <p:cNvSpPr txBox="1"/>
          <p:nvPr/>
        </p:nvSpPr>
        <p:spPr>
          <a:xfrm>
            <a:off x="330438" y="5918993"/>
            <a:ext cx="26717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Deciding what flavour of ice cream to buy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8ABCC-1E00-F24B-9E7D-BCEFAA88981B}"/>
              </a:ext>
            </a:extLst>
          </p:cNvPr>
          <p:cNvSpPr txBox="1"/>
          <p:nvPr/>
        </p:nvSpPr>
        <p:spPr>
          <a:xfrm>
            <a:off x="3259197" y="5918993"/>
            <a:ext cx="267176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Deciding to have/adopt a child or start a family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06F23-2DB4-C14E-A328-D8BB9512FFDA}"/>
              </a:ext>
            </a:extLst>
          </p:cNvPr>
          <p:cNvSpPr txBox="1"/>
          <p:nvPr/>
        </p:nvSpPr>
        <p:spPr>
          <a:xfrm>
            <a:off x="6392260" y="5918993"/>
            <a:ext cx="28026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Deciding to move to a new city or country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19867-424A-1D47-A682-0BC0CEF103AD}"/>
              </a:ext>
            </a:extLst>
          </p:cNvPr>
          <p:cNvSpPr txBox="1"/>
          <p:nvPr/>
        </p:nvSpPr>
        <p:spPr>
          <a:xfrm>
            <a:off x="9656240" y="5918993"/>
            <a:ext cx="23362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Deciding what to wear for school</a:t>
            </a:r>
          </a:p>
        </p:txBody>
      </p:sp>
    </p:spTree>
    <p:extLst>
      <p:ext uri="{BB962C8B-B14F-4D97-AF65-F5344CB8AC3E}">
        <p14:creationId xmlns:p14="http://schemas.microsoft.com/office/powerpoint/2010/main" val="407482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19E6-F469-AE41-98D1-27C9D880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2" y="469169"/>
            <a:ext cx="11672887" cy="970450"/>
          </a:xfrm>
        </p:spPr>
        <p:txBody>
          <a:bodyPr/>
          <a:lstStyle/>
          <a:p>
            <a:r>
              <a:rPr lang="en-US" dirty="0"/>
              <a:t>Which of these decisions are </a:t>
            </a:r>
            <a:r>
              <a:rPr lang="en-US" dirty="0">
                <a:solidFill>
                  <a:srgbClr val="EED9FE"/>
                </a:solidFill>
              </a:rPr>
              <a:t>major</a:t>
            </a:r>
            <a:r>
              <a:rPr lang="en-US" dirty="0"/>
              <a:t> decisions? Which of these decisions are </a:t>
            </a:r>
            <a:r>
              <a:rPr lang="en-US" dirty="0">
                <a:solidFill>
                  <a:srgbClr val="C8F5FE"/>
                </a:solidFill>
              </a:rPr>
              <a:t>minor</a:t>
            </a:r>
            <a:r>
              <a:rPr lang="en-US" dirty="0"/>
              <a:t> decisions?</a:t>
            </a:r>
          </a:p>
        </p:txBody>
      </p:sp>
      <p:pic>
        <p:nvPicPr>
          <p:cNvPr id="1026" name="Picture 2" descr="Assorted-flavor Ice Cream in Display Shelf Selective Focus Photography">
            <a:extLst>
              <a:ext uri="{FF2B5EF4-FFF2-40B4-BE49-F238E27FC236}">
                <a16:creationId xmlns:a16="http://schemas.microsoft.com/office/drawing/2014/main" id="{7883C74A-A1C4-AD4E-9FA7-6C7568604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" y="1895962"/>
            <a:ext cx="2671762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in Pink and White Shirt">
            <a:extLst>
              <a:ext uri="{FF2B5EF4-FFF2-40B4-BE49-F238E27FC236}">
                <a16:creationId xmlns:a16="http://schemas.microsoft.com/office/drawing/2014/main" id="{AA61736E-B473-C443-80D3-BC43C30A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81" y="1895962"/>
            <a:ext cx="2598678" cy="400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stock photo of adult, architecture, best friends">
            <a:extLst>
              <a:ext uri="{FF2B5EF4-FFF2-40B4-BE49-F238E27FC236}">
                <a16:creationId xmlns:a16="http://schemas.microsoft.com/office/drawing/2014/main" id="{5BB54589-7FB6-564F-B4C0-2CF03D542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9" t="7078" r="5208" b="19313"/>
          <a:stretch/>
        </p:blipFill>
        <p:spPr bwMode="auto">
          <a:xfrm>
            <a:off x="6392260" y="1911350"/>
            <a:ext cx="2802679" cy="40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recognizable African American teen girl in casual wear holding yellow sweater while sorting clothes in wardrobe in room">
            <a:extLst>
              <a:ext uri="{FF2B5EF4-FFF2-40B4-BE49-F238E27FC236}">
                <a16:creationId xmlns:a16="http://schemas.microsoft.com/office/drawing/2014/main" id="{2DB0E40E-8564-E743-AD42-24EBB5DF7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r="9006"/>
          <a:stretch/>
        </p:blipFill>
        <p:spPr bwMode="auto">
          <a:xfrm>
            <a:off x="9656240" y="1895961"/>
            <a:ext cx="2336239" cy="40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DF1BE-28C0-A343-9713-A01CD055DC61}"/>
              </a:ext>
            </a:extLst>
          </p:cNvPr>
          <p:cNvSpPr txBox="1"/>
          <p:nvPr/>
        </p:nvSpPr>
        <p:spPr>
          <a:xfrm>
            <a:off x="330438" y="5918993"/>
            <a:ext cx="2671762" cy="369332"/>
          </a:xfrm>
          <a:prstGeom prst="rect">
            <a:avLst/>
          </a:prstGeom>
          <a:solidFill>
            <a:srgbClr val="C8F5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Minor decision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8ABCC-1E00-F24B-9E7D-BCEFAA88981B}"/>
              </a:ext>
            </a:extLst>
          </p:cNvPr>
          <p:cNvSpPr txBox="1"/>
          <p:nvPr/>
        </p:nvSpPr>
        <p:spPr>
          <a:xfrm>
            <a:off x="3259197" y="5918993"/>
            <a:ext cx="2671762" cy="369332"/>
          </a:xfrm>
          <a:prstGeom prst="rect">
            <a:avLst/>
          </a:prstGeom>
          <a:solidFill>
            <a:srgbClr val="EED9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Major decision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06F23-2DB4-C14E-A328-D8BB9512FFDA}"/>
              </a:ext>
            </a:extLst>
          </p:cNvPr>
          <p:cNvSpPr txBox="1"/>
          <p:nvPr/>
        </p:nvSpPr>
        <p:spPr>
          <a:xfrm>
            <a:off x="6401651" y="5918993"/>
            <a:ext cx="2802678" cy="369332"/>
          </a:xfrm>
          <a:prstGeom prst="rect">
            <a:avLst/>
          </a:prstGeom>
          <a:solidFill>
            <a:srgbClr val="EED9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Major decision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19867-424A-1D47-A682-0BC0CEF103AD}"/>
              </a:ext>
            </a:extLst>
          </p:cNvPr>
          <p:cNvSpPr txBox="1"/>
          <p:nvPr/>
        </p:nvSpPr>
        <p:spPr>
          <a:xfrm>
            <a:off x="9665631" y="5918993"/>
            <a:ext cx="2336239" cy="369332"/>
          </a:xfrm>
          <a:prstGeom prst="rect">
            <a:avLst/>
          </a:prstGeom>
          <a:solidFill>
            <a:srgbClr val="C8F5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Minor decision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FA017-7D3B-C749-B538-96D16D061F3F}"/>
              </a:ext>
            </a:extLst>
          </p:cNvPr>
          <p:cNvSpPr txBox="1"/>
          <p:nvPr/>
        </p:nvSpPr>
        <p:spPr>
          <a:xfrm>
            <a:off x="330438" y="6359949"/>
            <a:ext cx="267176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00E1B-8266-C341-AD80-496F2A4FF262}"/>
              </a:ext>
            </a:extLst>
          </p:cNvPr>
          <p:cNvSpPr txBox="1"/>
          <p:nvPr/>
        </p:nvSpPr>
        <p:spPr>
          <a:xfrm>
            <a:off x="3259197" y="6359949"/>
            <a:ext cx="2671762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09D8F7-DC52-474A-9B99-2031C5DB102C}"/>
              </a:ext>
            </a:extLst>
          </p:cNvPr>
          <p:cNvSpPr txBox="1"/>
          <p:nvPr/>
        </p:nvSpPr>
        <p:spPr>
          <a:xfrm>
            <a:off x="6392259" y="6359949"/>
            <a:ext cx="281206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BC8FB-71D2-CA46-BBC2-A29EAF1346EA}"/>
              </a:ext>
            </a:extLst>
          </p:cNvPr>
          <p:cNvSpPr txBox="1"/>
          <p:nvPr/>
        </p:nvSpPr>
        <p:spPr>
          <a:xfrm>
            <a:off x="9665628" y="6359949"/>
            <a:ext cx="2336239" cy="369332"/>
          </a:xfrm>
          <a:prstGeom prst="rect">
            <a:avLst/>
          </a:prstGeom>
          <a:solidFill>
            <a:schemeClr val="accent3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178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1C7D-93D2-4F49-8D50-D7F3061ED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Types of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DF87-C0E9-574E-8954-E9E53B1A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00" y="2355688"/>
            <a:ext cx="8411013" cy="4288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There are three different types of decisions</a:t>
            </a:r>
          </a:p>
          <a:p>
            <a:pPr lvl="1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 decision</a:t>
            </a:r>
          </a:p>
          <a:p>
            <a:pPr lvl="2"/>
            <a:r>
              <a:rPr lang="en-US" sz="2200" dirty="0"/>
              <a:t>This is when you let others make a decision for you</a:t>
            </a:r>
          </a:p>
          <a:p>
            <a:pPr lvl="1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Snap decision</a:t>
            </a:r>
          </a:p>
          <a:p>
            <a:pPr lvl="2"/>
            <a:r>
              <a:rPr lang="en-US" sz="2200" dirty="0"/>
              <a:t>This is when you make a quick decision without thinking about the outcome</a:t>
            </a:r>
          </a:p>
          <a:p>
            <a:pPr lvl="1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Responsible decision</a:t>
            </a:r>
          </a:p>
          <a:p>
            <a:pPr lvl="2"/>
            <a:r>
              <a:rPr lang="en-US" sz="2200" dirty="0"/>
              <a:t>This is when you make a careful decision. You think about how this choice will affect you and others in your life.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8403D-8E99-CE48-A471-EDD7D24DF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64" r="11274"/>
          <a:stretch/>
        </p:blipFill>
        <p:spPr>
          <a:xfrm>
            <a:off x="8958263" y="2355688"/>
            <a:ext cx="2857937" cy="39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1C6AE-2FED-244B-91FB-51DD79A9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0" y="536956"/>
            <a:ext cx="9805613" cy="970450"/>
          </a:xfrm>
        </p:spPr>
        <p:txBody>
          <a:bodyPr/>
          <a:lstStyle/>
          <a:p>
            <a:r>
              <a:rPr lang="en-US" dirty="0"/>
              <a:t>Think-Pair-Share: </a:t>
            </a:r>
            <a:br>
              <a:rPr lang="en-US" dirty="0"/>
            </a:br>
            <a:r>
              <a:rPr lang="en-US" sz="3400" dirty="0"/>
              <a:t>When is it ok to make certain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7957-DCDB-6E4D-A65C-ACB0ADE1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283" y="2268642"/>
            <a:ext cx="11281431" cy="45893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Working with a partner, complete the following tasks: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2800" b="1" dirty="0"/>
              <a:t>PART A:</a:t>
            </a:r>
          </a:p>
          <a:p>
            <a:pPr lvl="1"/>
            <a:r>
              <a:rPr lang="en-US" sz="2200" dirty="0"/>
              <a:t>Think of one situation where it would be ok to use the “</a:t>
            </a:r>
            <a:r>
              <a:rPr lang="en-US" sz="2200" b="1" dirty="0"/>
              <a:t>No decision</a:t>
            </a:r>
            <a:r>
              <a:rPr lang="en-US" sz="2200" dirty="0"/>
              <a:t>” option</a:t>
            </a:r>
          </a:p>
          <a:p>
            <a:pPr lvl="1"/>
            <a:r>
              <a:rPr lang="en-US" sz="2200" dirty="0"/>
              <a:t>Think of one situation where it would be ok to use the “</a:t>
            </a:r>
            <a:r>
              <a:rPr lang="en-US" sz="2200" b="1" dirty="0"/>
              <a:t>Snap decision</a:t>
            </a:r>
            <a:r>
              <a:rPr lang="en-US" sz="2200" dirty="0"/>
              <a:t>” option</a:t>
            </a:r>
          </a:p>
          <a:p>
            <a:pPr lvl="1"/>
            <a:r>
              <a:rPr lang="en-US" sz="2200" dirty="0"/>
              <a:t>Think of one situation where it would be ok to use the “</a:t>
            </a:r>
            <a:r>
              <a:rPr lang="en-US" sz="2200" b="1" dirty="0"/>
              <a:t>Responsible decision</a:t>
            </a:r>
            <a:r>
              <a:rPr lang="en-US" sz="2200" dirty="0"/>
              <a:t>” option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2800" b="1" dirty="0"/>
              <a:t>PART B:</a:t>
            </a:r>
          </a:p>
          <a:p>
            <a:r>
              <a:rPr lang="en-US" sz="2400" dirty="0"/>
              <a:t>Choose one of your situations above.</a:t>
            </a:r>
          </a:p>
          <a:p>
            <a:r>
              <a:rPr lang="en-US" sz="2400" dirty="0"/>
              <a:t>Create a short skit where you and your partner will roleplay the situation and how the decision was made.</a:t>
            </a:r>
          </a:p>
          <a:p>
            <a:r>
              <a:rPr lang="en-US" sz="2400" dirty="0"/>
              <a:t>After your skit, explain why it was ok to use that decision-making option in your situation.</a:t>
            </a:r>
          </a:p>
          <a:p>
            <a:pPr lvl="1"/>
            <a:endParaRPr lang="en-US" sz="2200" dirty="0"/>
          </a:p>
        </p:txBody>
      </p:sp>
      <p:pic>
        <p:nvPicPr>
          <p:cNvPr id="13314" name="Picture 2" descr="Perfect Business Partnership Perfect business partnership as a connecting puzzle shaped as two trees in the form of human heads connecting together to complete each other as a corporate success metaphor for cooperation and agreement as equal partners. thinking in pairs stock pictures, royalty-free photos &amp; images">
            <a:extLst>
              <a:ext uri="{FF2B5EF4-FFF2-40B4-BE49-F238E27FC236}">
                <a16:creationId xmlns:a16="http://schemas.microsoft.com/office/drawing/2014/main" id="{309A7E9E-2E6E-D54E-A910-F57AFD801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16033" r="8579" b="11142"/>
          <a:stretch/>
        </p:blipFill>
        <p:spPr bwMode="auto">
          <a:xfrm>
            <a:off x="9053137" y="141500"/>
            <a:ext cx="2957513" cy="17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7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812</TotalTime>
  <Words>1168</Words>
  <Application>Microsoft Macintosh PowerPoint</Application>
  <PresentationFormat>Widescreen</PresentationFormat>
  <Paragraphs>172</Paragraphs>
  <Slides>19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Wingdings 2</vt:lpstr>
      <vt:lpstr>Quotable</vt:lpstr>
      <vt:lpstr>Decision Making</vt:lpstr>
      <vt:lpstr>PowerPoint Presentation</vt:lpstr>
      <vt:lpstr>Think-Pair-Share: Reflecting on the Minds-On Activity</vt:lpstr>
      <vt:lpstr>What is a decision?</vt:lpstr>
      <vt:lpstr>Minor vs. Major Decisions</vt:lpstr>
      <vt:lpstr>Which of these decisions are major decisions? Which of these decisions are minor decisions?</vt:lpstr>
      <vt:lpstr>Which of these decisions are major decisions? Which of these decisions are minor decisions?</vt:lpstr>
      <vt:lpstr>Three Types of Decisions</vt:lpstr>
      <vt:lpstr>Think-Pair-Share:  When is it ok to make certain decisions?</vt:lpstr>
      <vt:lpstr>What are some other ways decisions are made?</vt:lpstr>
      <vt:lpstr>Habit</vt:lpstr>
      <vt:lpstr>Custom</vt:lpstr>
      <vt:lpstr>Imitation</vt:lpstr>
      <vt:lpstr>Impulse</vt:lpstr>
      <vt:lpstr>Coin Toss</vt:lpstr>
      <vt:lpstr>Default</vt:lpstr>
      <vt:lpstr>The Decision-Making Process</vt:lpstr>
      <vt:lpstr>Group Activity: The Marshmallow Challenge</vt:lpstr>
      <vt:lpstr>Marshmallow Challenge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</dc:title>
  <dc:creator>Microsoft Office User</dc:creator>
  <cp:lastModifiedBy>Mawji, Nahid</cp:lastModifiedBy>
  <cp:revision>55</cp:revision>
  <dcterms:created xsi:type="dcterms:W3CDTF">2021-05-27T02:43:52Z</dcterms:created>
  <dcterms:modified xsi:type="dcterms:W3CDTF">2021-06-30T15:48:30Z</dcterms:modified>
</cp:coreProperties>
</file>