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76" r:id="rId2"/>
  </p:sldMasterIdLst>
  <p:notesMasterIdLst>
    <p:notesMasterId r:id="rId24"/>
  </p:notesMasterIdLst>
  <p:sldIdLst>
    <p:sldId id="256" r:id="rId3"/>
    <p:sldId id="257" r:id="rId4"/>
    <p:sldId id="275" r:id="rId5"/>
    <p:sldId id="269" r:id="rId6"/>
    <p:sldId id="270" r:id="rId7"/>
    <p:sldId id="271" r:id="rId8"/>
    <p:sldId id="272" r:id="rId9"/>
    <p:sldId id="273" r:id="rId10"/>
    <p:sldId id="274" r:id="rId11"/>
    <p:sldId id="280" r:id="rId12"/>
    <p:sldId id="258" r:id="rId13"/>
    <p:sldId id="276" r:id="rId14"/>
    <p:sldId id="277" r:id="rId15"/>
    <p:sldId id="278" r:id="rId16"/>
    <p:sldId id="279" r:id="rId17"/>
    <p:sldId id="285" r:id="rId18"/>
    <p:sldId id="281" r:id="rId19"/>
    <p:sldId id="282" r:id="rId20"/>
    <p:sldId id="283" r:id="rId21"/>
    <p:sldId id="284" r:id="rId22"/>
    <p:sldId id="286"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p15="http://schemas.microsoft.com/office/powerpoint/2012/main" xmlns:go="http://customooxmlschemas.google.com/" roundtripDataSignature="AMtx7mhXXoZXOyLoQQxhC2EVw5W55mKZOQ==" r:id="rId30"/>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mille" initials="" lastIdx="2" clrIdx="0"/>
  <p:cmAuthor id="1" name="Purple Ow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260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91"/>
    <p:restoredTop sz="94595"/>
  </p:normalViewPr>
  <p:slideViewPr>
    <p:cSldViewPr snapToGrid="0">
      <p:cViewPr varScale="1">
        <p:scale>
          <a:sx n="134" d="100"/>
          <a:sy n="134" d="100"/>
        </p:scale>
        <p:origin x="184"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0" Type="http://customschemas.google.com/relationships/presentationmetadata" Target="metadata"/><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6-18T18:56:21.226" idx="1">
    <p:pos x="10" y="10"/>
    <p:text>If you agree maybe add a slide on hep A and covid if yoiu add it to the handouts.
https://foodborneillness.com/hepatitis_food_poisoning</p:text>
    <p:extLst>
      <p:ext uri="{C676402C-5697-4E1C-873F-D02D1690AC5C}">
        <p15:threadingInfo xmlns:p15="http://schemas.microsoft.com/office/powerpoint/2012/main" timeZoneBias="0"/>
      </p:ext>
      <p:ext uri="http://customooxmlschemas.google.com/">
        <go:slidesCustomData xmlns="" xmlns:p15="http://schemas.microsoft.com/office/powerpoint/2012/main" xmlns:go="http://customooxmlschemas.google.com/" commentPostId="AAAAM1x1W84"/>
      </p:ext>
    </p:extLst>
  </p:cm>
  <p:cm authorId="1" dt="2021-06-18T18:56:21.226" idx="1">
    <p:pos x="10" y="10"/>
    <p:text>I think I may add this to teacher's note and leave it to the teacher's discretion based on their audience.</p:text>
    <p:extLst>
      <p:ext uri="{C676402C-5697-4E1C-873F-D02D1690AC5C}">
        <p15:threadingInfo xmlns:p15="http://schemas.microsoft.com/office/powerpoint/2012/main" timeZoneBias="0">
          <p15:parentCm authorId="0" idx="1"/>
        </p15:threadingInfo>
      </p:ext>
      <p:ext uri="http://customooxmlschemas.google.com/">
        <go:slidesCustomData xmlns="" xmlns:p15="http://schemas.microsoft.com/office/powerpoint/2012/main" xmlns:go="http://customooxmlschemas.google.com/" commentPostId="AAAAM1x1W8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b="1" dirty="0"/>
              <a:t>Teacher’s Notes:</a:t>
            </a:r>
            <a:r>
              <a:rPr lang="en-CA" dirty="0"/>
              <a:t> Try to enunciate as much as possible for ELLs. Read slowly and check often for understanding. If required, pause lesson for mini-explanations, examples, and/or clarification.</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Teacher’s notes</a:t>
            </a:r>
            <a:r>
              <a:rPr lang="en-US" dirty="0"/>
              <a:t>: be mindful of sensitivities, respect privacy, and provide alternative questions where applicable.</a:t>
            </a:r>
          </a:p>
        </p:txBody>
      </p:sp>
    </p:spTree>
    <p:extLst>
      <p:ext uri="{BB962C8B-B14F-4D97-AF65-F5344CB8AC3E}">
        <p14:creationId xmlns:p14="http://schemas.microsoft.com/office/powerpoint/2010/main" val="78823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28e8b67ff8d77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28e8b67ff8d77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7293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732c70ba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Adapted from OFSLC Food Safety Resources</a:t>
            </a:r>
            <a:endParaRPr dirty="0"/>
          </a:p>
        </p:txBody>
      </p:sp>
      <p:sp>
        <p:nvSpPr>
          <p:cNvPr id="178" name="Google Shape;178;gc5732c70ba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732c70ba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c5732c70ba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15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732c70ba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c5732c70ba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11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732c70ba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c5732c70ba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804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5732c70ba_2_11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gc5732c70ba_2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290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Teacher’s notes: Asking for personal anecdotes and/or experiences may facilitate understanding here. Good opportunity to get ELLs speaking and sharing cultural connections.</a:t>
            </a:r>
          </a:p>
          <a:p>
            <a:r>
              <a:rPr lang="en-US" dirty="0"/>
              <a:t>Video link: https://</a:t>
            </a:r>
            <a:r>
              <a:rPr lang="en-US" dirty="0" err="1"/>
              <a:t>youtu.be</a:t>
            </a:r>
            <a:r>
              <a:rPr lang="en-US" dirty="0"/>
              <a:t>/0h01ANHYfm8</a:t>
            </a:r>
          </a:p>
          <a:p>
            <a:endParaRPr lang="en-US" dirty="0"/>
          </a:p>
          <a:p>
            <a:endParaRPr lang="en-US" dirty="0"/>
          </a:p>
        </p:txBody>
      </p:sp>
    </p:spTree>
    <p:extLst>
      <p:ext uri="{BB962C8B-B14F-4D97-AF65-F5344CB8AC3E}">
        <p14:creationId xmlns:p14="http://schemas.microsoft.com/office/powerpoint/2010/main" val="3991631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sz="2400"/>
            </a:lvl1pPr>
            <a:lvl2pPr lvl="1" algn="ctr">
              <a:spcBef>
                <a:spcPts val="400"/>
              </a:spcBef>
              <a:spcAft>
                <a:spcPts val="0"/>
              </a:spcAft>
              <a:buClr>
                <a:schemeClr val="dk1"/>
              </a:buClr>
              <a:buSzPts val="2000"/>
              <a:buFont typeface="Arial"/>
              <a:buNone/>
              <a:defRPr sz="2000"/>
            </a:lvl2pPr>
            <a:lvl3pPr lvl="2" algn="ctr">
              <a:spcBef>
                <a:spcPts val="360"/>
              </a:spcBef>
              <a:spcAft>
                <a:spcPts val="0"/>
              </a:spcAft>
              <a:buClr>
                <a:schemeClr val="dk1"/>
              </a:buClr>
              <a:buSzPts val="1800"/>
              <a:buFont typeface="Arial"/>
              <a:buNone/>
              <a:defRPr sz="1800"/>
            </a:lvl3pPr>
            <a:lvl4pPr lvl="3" algn="ctr">
              <a:spcBef>
                <a:spcPts val="320"/>
              </a:spcBef>
              <a:spcAft>
                <a:spcPts val="0"/>
              </a:spcAft>
              <a:buClr>
                <a:schemeClr val="dk1"/>
              </a:buClr>
              <a:buSzPts val="1600"/>
              <a:buFont typeface="Arial"/>
              <a:buNone/>
              <a:defRPr sz="1600"/>
            </a:lvl4pPr>
            <a:lvl5pPr lvl="4" algn="ctr">
              <a:spcBef>
                <a:spcPts val="32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14"/>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lip Art and Text" type="clipArtAndTx">
  <p:cSld name="CLIPART_AND_TEX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15"/>
          <p:cNvSpPr>
            <a:spLocks noGrp="1"/>
          </p:cNvSpPr>
          <p:nvPr>
            <p:ph type="clipArt" idx="2"/>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15"/>
          <p:cNvSpPr txBox="1">
            <a:spLocks noGrp="1"/>
          </p:cNvSpPr>
          <p:nvPr>
            <p:ph type="body" idx="1"/>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5"/>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5"/>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5"/>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Over Content" type="txOverObj">
  <p:cSld name="TEXT_OVER_OBJEC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7"/>
          <p:cNvSpPr txBox="1">
            <a:spLocks noGrp="1"/>
          </p:cNvSpPr>
          <p:nvPr>
            <p:ph type="body" idx="1"/>
          </p:nvPr>
        </p:nvSpPr>
        <p:spPr>
          <a:xfrm>
            <a:off x="457200" y="1200150"/>
            <a:ext cx="8229600" cy="163949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body" idx="2"/>
          </p:nvPr>
        </p:nvSpPr>
        <p:spPr>
          <a:xfrm>
            <a:off x="457200" y="2953941"/>
            <a:ext cx="8229600" cy="164068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7"/>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7"/>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7"/>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8"/>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8"/>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8"/>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8"/>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8"/>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Over Text" type="objOverTx">
  <p:cSld name="OBJECT_OVER_TEXT">
    <p:spTree>
      <p:nvGrpSpPr>
        <p:cNvPr id="1" name="Shape 89"/>
        <p:cNvGrpSpPr/>
        <p:nvPr/>
      </p:nvGrpSpPr>
      <p:grpSpPr>
        <a:xfrm>
          <a:off x="0" y="0"/>
          <a:ext cx="0" cy="0"/>
          <a:chOff x="0" y="0"/>
          <a:chExt cx="0" cy="0"/>
        </a:xfrm>
      </p:grpSpPr>
      <p:sp>
        <p:nvSpPr>
          <p:cNvPr id="90" name="Google Shape;90;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9"/>
          <p:cNvSpPr txBox="1">
            <a:spLocks noGrp="1"/>
          </p:cNvSpPr>
          <p:nvPr>
            <p:ph type="body" idx="1"/>
          </p:nvPr>
        </p:nvSpPr>
        <p:spPr>
          <a:xfrm>
            <a:off x="457200" y="1200150"/>
            <a:ext cx="8229600" cy="163949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9"/>
          <p:cNvSpPr txBox="1">
            <a:spLocks noGrp="1"/>
          </p:cNvSpPr>
          <p:nvPr>
            <p:ph type="body" idx="2"/>
          </p:nvPr>
        </p:nvSpPr>
        <p:spPr>
          <a:xfrm>
            <a:off x="457200" y="2953941"/>
            <a:ext cx="8229600" cy="164068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9"/>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9"/>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9"/>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96"/>
        <p:cNvGrpSpPr/>
        <p:nvPr/>
      </p:nvGrpSpPr>
      <p:grpSpPr>
        <a:xfrm>
          <a:off x="0" y="0"/>
          <a:ext cx="0" cy="0"/>
          <a:chOff x="0" y="0"/>
          <a:chExt cx="0" cy="0"/>
        </a:xfrm>
      </p:grpSpPr>
      <p:sp>
        <p:nvSpPr>
          <p:cNvPr id="97" name="Google Shape;97;p2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 name="Google Shape;98;p20"/>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0"/>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0"/>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0"/>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0"/>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 name="Google Shape;105;p21"/>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1"/>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1"/>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1"/>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1"/>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 name="Google Shape;112;p22"/>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2"/>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2"/>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 name="Google Shape;117;p23"/>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23"/>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3"/>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3"/>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1"/>
        <p:cNvGrpSpPr/>
        <p:nvPr/>
      </p:nvGrpSpPr>
      <p:grpSpPr>
        <a:xfrm>
          <a:off x="0" y="0"/>
          <a:ext cx="0" cy="0"/>
          <a:chOff x="0" y="0"/>
          <a:chExt cx="0" cy="0"/>
        </a:xfrm>
      </p:grpSpPr>
      <p:sp>
        <p:nvSpPr>
          <p:cNvPr id="122" name="Google Shape;122;p24"/>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24"/>
          <p:cNvSpPr txBox="1">
            <a:spLocks noGrp="1"/>
          </p:cNvSpPr>
          <p:nvPr>
            <p:ph type="body" idx="1"/>
          </p:nvPr>
        </p:nvSpPr>
        <p:spPr>
          <a:xfrm rot="5400000">
            <a:off x="2874764" y="-1217414"/>
            <a:ext cx="3394471"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24"/>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4"/>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4"/>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7"/>
        <p:cNvGrpSpPr/>
        <p:nvPr/>
      </p:nvGrpSpPr>
      <p:grpSpPr>
        <a:xfrm>
          <a:off x="0" y="0"/>
          <a:ext cx="0" cy="0"/>
          <a:chOff x="0" y="0"/>
          <a:chExt cx="0" cy="0"/>
        </a:xfrm>
      </p:grpSpPr>
      <p:sp>
        <p:nvSpPr>
          <p:cNvPr id="128" name="Google Shape;128;p25"/>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 name="Google Shape;129;p25"/>
          <p:cNvSpPr>
            <a:spLocks noGrp="1"/>
          </p:cNvSpPr>
          <p:nvPr>
            <p:ph type="pic" idx="2"/>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0" name="Google Shape;130;p25"/>
          <p:cNvSpPr txBox="1">
            <a:spLocks noGrp="1"/>
          </p:cNvSpPr>
          <p:nvPr>
            <p:ph type="body" idx="1"/>
          </p:nvPr>
        </p:nvSpPr>
        <p:spPr>
          <a:xfrm>
            <a:off x="630238"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25"/>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5"/>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5"/>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26"/>
          <p:cNvSpPr txBox="1">
            <a:spLocks noGrp="1"/>
          </p:cNvSpPr>
          <p:nvPr>
            <p:ph type="title"/>
          </p:nvPr>
        </p:nvSpPr>
        <p:spPr>
          <a:xfrm>
            <a:off x="630238" y="342900"/>
            <a:ext cx="2949575" cy="12001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6" name="Google Shape;136;p26"/>
          <p:cNvSpPr txBox="1">
            <a:spLocks noGrp="1"/>
          </p:cNvSpPr>
          <p:nvPr>
            <p:ph type="body" idx="1"/>
          </p:nvPr>
        </p:nvSpPr>
        <p:spPr>
          <a:xfrm>
            <a:off x="3887788" y="740569"/>
            <a:ext cx="4629150" cy="3655219"/>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26"/>
          <p:cNvSpPr txBox="1">
            <a:spLocks noGrp="1"/>
          </p:cNvSpPr>
          <p:nvPr>
            <p:ph type="body" idx="2"/>
          </p:nvPr>
        </p:nvSpPr>
        <p:spPr>
          <a:xfrm>
            <a:off x="630238" y="1543050"/>
            <a:ext cx="2949575" cy="2858691"/>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Arial"/>
              <a:buNone/>
              <a:defRPr sz="1600"/>
            </a:lvl1pPr>
            <a:lvl2pPr marL="914400" lvl="1" indent="-228600" algn="l">
              <a:spcBef>
                <a:spcPts val="280"/>
              </a:spcBef>
              <a:spcAft>
                <a:spcPts val="0"/>
              </a:spcAft>
              <a:buClr>
                <a:schemeClr val="dk1"/>
              </a:buClr>
              <a:buSzPts val="1400"/>
              <a:buFont typeface="Arial"/>
              <a:buNone/>
              <a:defRPr sz="140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00"/>
              </a:spcBef>
              <a:spcAft>
                <a:spcPts val="0"/>
              </a:spcAft>
              <a:buClr>
                <a:schemeClr val="dk1"/>
              </a:buClr>
              <a:buSzPts val="1000"/>
              <a:buFont typeface="Arial"/>
              <a:buNone/>
              <a:defRPr sz="1000"/>
            </a:lvl4pPr>
            <a:lvl5pPr marL="2286000" lvl="4" indent="-228600" algn="l">
              <a:spcBef>
                <a:spcPts val="200"/>
              </a:spcBef>
              <a:spcAft>
                <a:spcPts val="0"/>
              </a:spcAft>
              <a:buClr>
                <a:schemeClr val="dk1"/>
              </a:buClr>
              <a:buSzPts val="1000"/>
              <a:buFont typeface="Arial"/>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26"/>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6"/>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6"/>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27"/>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7"/>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7"/>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630238" y="273844"/>
            <a:ext cx="7886700" cy="994172"/>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 name="Google Shape;147;p28"/>
          <p:cNvSpPr txBox="1">
            <a:spLocks noGrp="1"/>
          </p:cNvSpPr>
          <p:nvPr>
            <p:ph type="body" idx="1"/>
          </p:nvPr>
        </p:nvSpPr>
        <p:spPr>
          <a:xfrm>
            <a:off x="630238" y="1260872"/>
            <a:ext cx="3868737" cy="61793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8" name="Google Shape;148;p28"/>
          <p:cNvSpPr txBox="1">
            <a:spLocks noGrp="1"/>
          </p:cNvSpPr>
          <p:nvPr>
            <p:ph type="body" idx="2"/>
          </p:nvPr>
        </p:nvSpPr>
        <p:spPr>
          <a:xfrm>
            <a:off x="630238" y="1878806"/>
            <a:ext cx="3868737"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28"/>
          <p:cNvSpPr txBox="1">
            <a:spLocks noGrp="1"/>
          </p:cNvSpPr>
          <p:nvPr>
            <p:ph type="body" idx="3"/>
          </p:nvPr>
        </p:nvSpPr>
        <p:spPr>
          <a:xfrm>
            <a:off x="4629150" y="1260872"/>
            <a:ext cx="3887788" cy="617934"/>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0" name="Google Shape;150;p28"/>
          <p:cNvSpPr txBox="1">
            <a:spLocks noGrp="1"/>
          </p:cNvSpPr>
          <p:nvPr>
            <p:ph type="body" idx="4"/>
          </p:nvPr>
        </p:nvSpPr>
        <p:spPr>
          <a:xfrm>
            <a:off x="4629150" y="1878806"/>
            <a:ext cx="3887788" cy="276344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8"/>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8"/>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8"/>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
        <p:cNvGrpSpPr/>
        <p:nvPr/>
      </p:nvGrpSpPr>
      <p:grpSpPr>
        <a:xfrm>
          <a:off x="0" y="0"/>
          <a:ext cx="0" cy="0"/>
          <a:chOff x="0" y="0"/>
          <a:chExt cx="0" cy="0"/>
        </a:xfrm>
      </p:grpSpPr>
      <p:sp>
        <p:nvSpPr>
          <p:cNvPr id="155" name="Google Shape;155;p29"/>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6" name="Google Shape;156;p29"/>
          <p:cNvSpPr txBox="1">
            <a:spLocks noGrp="1"/>
          </p:cNvSpPr>
          <p:nvPr>
            <p:ph type="body" idx="1"/>
          </p:nvPr>
        </p:nvSpPr>
        <p:spPr>
          <a:xfrm>
            <a:off x="623888" y="3442097"/>
            <a:ext cx="7886700" cy="1125140"/>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00"/>
              </a:spcBef>
              <a:spcAft>
                <a:spcPts val="0"/>
              </a:spcAft>
              <a:buClr>
                <a:schemeClr val="dk1"/>
              </a:buClr>
              <a:buSzPts val="2000"/>
              <a:buFont typeface="Arial"/>
              <a:buNone/>
              <a:defRPr sz="2000"/>
            </a:lvl2pPr>
            <a:lvl3pPr marL="1371600" lvl="2" indent="-228600" algn="l">
              <a:spcBef>
                <a:spcPts val="360"/>
              </a:spcBef>
              <a:spcAft>
                <a:spcPts val="0"/>
              </a:spcAft>
              <a:buClr>
                <a:schemeClr val="dk1"/>
              </a:buClr>
              <a:buSzPts val="1800"/>
              <a:buFont typeface="Arial"/>
              <a:buNone/>
              <a:defRPr sz="1800"/>
            </a:lvl3pPr>
            <a:lvl4pPr marL="1828800" lvl="3" indent="-228600" algn="l">
              <a:spcBef>
                <a:spcPts val="320"/>
              </a:spcBef>
              <a:spcAft>
                <a:spcPts val="0"/>
              </a:spcAft>
              <a:buClr>
                <a:schemeClr val="dk1"/>
              </a:buClr>
              <a:buSzPts val="1600"/>
              <a:buFont typeface="Arial"/>
              <a:buNone/>
              <a:defRPr sz="1600"/>
            </a:lvl4pPr>
            <a:lvl5pPr marL="2286000" lvl="4" indent="-228600" algn="l">
              <a:spcBef>
                <a:spcPts val="320"/>
              </a:spcBef>
              <a:spcAft>
                <a:spcPts val="0"/>
              </a:spcAft>
              <a:buClr>
                <a:schemeClr val="dk1"/>
              </a:buClr>
              <a:buSzPts val="1600"/>
              <a:buFont typeface="Arial"/>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157" name="Google Shape;157;p29"/>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9"/>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9"/>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200150"/>
            <a:ext cx="8229600" cy="3394471"/>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457200" y="4683919"/>
            <a:ext cx="2133600" cy="3571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683919"/>
            <a:ext cx="2895600" cy="3571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683919"/>
            <a:ext cx="2133600" cy="357187"/>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solidFill>
                <a:srgbClr val="000000"/>
              </a:solidFil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www.ag.ndsu.edu/publications/food-nutrition/cooking-for-groups-a-volunteer2019s-guide-to-food-safety"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owl.excelsior.edu/grammar-essentials/punctuation/apostrophes/apostrophes-possessives/" TargetMode="External"/><Relationship Id="rId13"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23.jpeg"/><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freefoodphotos.com/imagelibrary/bread/slides/canned_food.html" TargetMode="External"/><Relationship Id="rId11" Type="http://schemas.openxmlformats.org/officeDocument/2006/relationships/image" Target="../media/image4.png"/><Relationship Id="rId5" Type="http://schemas.openxmlformats.org/officeDocument/2006/relationships/image" Target="../media/image22.jpeg"/><Relationship Id="rId15" Type="http://schemas.openxmlformats.org/officeDocument/2006/relationships/comments" Target="../comments/comment1.xml"/><Relationship Id="rId10" Type="http://schemas.openxmlformats.org/officeDocument/2006/relationships/hyperlink" Target="https://www.flickr.com/photos/omarsc/4934262518/" TargetMode="External"/><Relationship Id="rId4" Type="http://schemas.openxmlformats.org/officeDocument/2006/relationships/image" Target="../media/image13.png"/><Relationship Id="rId9" Type="http://schemas.openxmlformats.org/officeDocument/2006/relationships/image" Target="../media/image24.jpeg"/><Relationship Id="rId14" Type="http://schemas.openxmlformats.org/officeDocument/2006/relationships/hyperlink" Target="https://en.wikipedia.org/wiki/File:Essay.sv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5.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hyperlink" Target="https://www.flickr.com/photos/peapodlabs/6963930514" TargetMode="External"/><Relationship Id="rId13" Type="http://schemas.openxmlformats.org/officeDocument/2006/relationships/hyperlink" Target="https://creativecommons.org/licenses/by-sa/3.0/" TargetMode="External"/><Relationship Id="rId3" Type="http://schemas.openxmlformats.org/officeDocument/2006/relationships/image" Target="../media/image4.png"/><Relationship Id="rId7" Type="http://schemas.openxmlformats.org/officeDocument/2006/relationships/image" Target="../media/image27.jpeg"/><Relationship Id="rId12" Type="http://schemas.openxmlformats.org/officeDocument/2006/relationships/hyperlink" Target="https://en.wikipedia.org/wiki/Dishcloth"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medicineslawandpolicy.org/2020/02/time-for-new-pharmaceutical-innovation-models/" TargetMode="External"/><Relationship Id="rId11" Type="http://schemas.openxmlformats.org/officeDocument/2006/relationships/image" Target="../media/image29.jpeg"/><Relationship Id="rId5" Type="http://schemas.openxmlformats.org/officeDocument/2006/relationships/image" Target="../media/image26.jpeg"/><Relationship Id="rId15" Type="http://schemas.openxmlformats.org/officeDocument/2006/relationships/hyperlink" Target="https://en.wikipedia.org/wiki/File:Essay.svg" TargetMode="External"/><Relationship Id="rId10" Type="http://schemas.openxmlformats.org/officeDocument/2006/relationships/hyperlink" Target="http://www.vocationalhomemaker.com/2013_03_01_archive.html" TargetMode="External"/><Relationship Id="rId4" Type="http://schemas.openxmlformats.org/officeDocument/2006/relationships/image" Target="../media/image3.png"/><Relationship Id="rId9" Type="http://schemas.openxmlformats.org/officeDocument/2006/relationships/image" Target="../media/image28.jpeg"/><Relationship Id="rId1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s://en.wikipedia.org/wiki/File:Essay.svg" TargetMode="External"/><Relationship Id="rId3" Type="http://schemas.openxmlformats.org/officeDocument/2006/relationships/image" Target="../media/image4.png"/><Relationship Id="rId7" Type="http://schemas.openxmlformats.org/officeDocument/2006/relationships/image" Target="../media/image31.tiff"/><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www.pngall.com/fridge-png" TargetMode="External"/><Relationship Id="rId11" Type="http://schemas.openxmlformats.org/officeDocument/2006/relationships/hyperlink" Target="https://www.freeimageslive.co.uk/free_stock_image/enamel-plates-jpg" TargetMode="External"/><Relationship Id="rId5" Type="http://schemas.openxmlformats.org/officeDocument/2006/relationships/image" Target="../media/image30.png"/><Relationship Id="rId10" Type="http://schemas.openxmlformats.org/officeDocument/2006/relationships/image" Target="../media/image33.jpeg"/><Relationship Id="rId4" Type="http://schemas.openxmlformats.org/officeDocument/2006/relationships/image" Target="../media/image3.png"/><Relationship Id="rId9" Type="http://schemas.openxmlformats.org/officeDocument/2006/relationships/hyperlink" Target="http://www.6xc.com.au/cutting-boards-wood-or-plastic/"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xhere.com/en/photo/662828" TargetMode="External"/><Relationship Id="rId13" Type="http://schemas.openxmlformats.org/officeDocument/2006/relationships/image" Target="../media/image37.jpeg"/><Relationship Id="rId3" Type="http://schemas.openxmlformats.org/officeDocument/2006/relationships/image" Target="../media/image4.png"/><Relationship Id="rId7" Type="http://schemas.openxmlformats.org/officeDocument/2006/relationships/image" Target="../media/image35.jpeg"/><Relationship Id="rId12" Type="http://schemas.openxmlformats.org/officeDocument/2006/relationships/hyperlink" Target="https://www.flickr.com/photos/30478819@N08/45884677855" TargetMode="External"/><Relationship Id="rId2" Type="http://schemas.openxmlformats.org/officeDocument/2006/relationships/notesSlide" Target="../notesSlides/notesSlide7.xml"/><Relationship Id="rId16" Type="http://schemas.openxmlformats.org/officeDocument/2006/relationships/hyperlink" Target="https://en.wikipedia.org/wiki/File:Essay.svg" TargetMode="External"/><Relationship Id="rId1" Type="http://schemas.openxmlformats.org/officeDocument/2006/relationships/slideLayout" Target="../slideLayouts/slideLayout15.xml"/><Relationship Id="rId6" Type="http://schemas.openxmlformats.org/officeDocument/2006/relationships/hyperlink" Target="https://www.flickr.com/photos/jackson3/3773209534" TargetMode="External"/><Relationship Id="rId11" Type="http://schemas.openxmlformats.org/officeDocument/2006/relationships/image" Target="../media/image7.jpeg"/><Relationship Id="rId5" Type="http://schemas.openxmlformats.org/officeDocument/2006/relationships/image" Target="../media/image34.jpeg"/><Relationship Id="rId15" Type="http://schemas.openxmlformats.org/officeDocument/2006/relationships/image" Target="../media/image10.png"/><Relationship Id="rId10" Type="http://schemas.openxmlformats.org/officeDocument/2006/relationships/hyperlink" Target="https://en.wikipedia.org/wiki/Ground_beef" TargetMode="External"/><Relationship Id="rId4" Type="http://schemas.openxmlformats.org/officeDocument/2006/relationships/image" Target="../media/image3.png"/><Relationship Id="rId9" Type="http://schemas.openxmlformats.org/officeDocument/2006/relationships/image" Target="../media/image36.jpeg"/><Relationship Id="rId14" Type="http://schemas.openxmlformats.org/officeDocument/2006/relationships/hyperlink" Target="https://freebie.photography/food/slides/raw_fish.ht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pngimg.com/download/6644" TargetMode="External"/><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hyperlink" Target="https://en.m.wikipedia.org/wiki/File:Checkmark_green.svg"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www.pngall.com/fridge-png" TargetMode="External"/><Relationship Id="rId11" Type="http://schemas.openxmlformats.org/officeDocument/2006/relationships/image" Target="../media/image40.png"/><Relationship Id="rId5" Type="http://schemas.openxmlformats.org/officeDocument/2006/relationships/image" Target="../media/image30.png"/><Relationship Id="rId10" Type="http://schemas.openxmlformats.org/officeDocument/2006/relationships/hyperlink" Target="https://pixabay.com/en/alphabet-x-abc-letter-150787/" TargetMode="External"/><Relationship Id="rId4" Type="http://schemas.openxmlformats.org/officeDocument/2006/relationships/image" Target="../media/image3.png"/><Relationship Id="rId9" Type="http://schemas.openxmlformats.org/officeDocument/2006/relationships/image" Target="../media/image39.png"/><Relationship Id="rId14" Type="http://schemas.openxmlformats.org/officeDocument/2006/relationships/hyperlink" Target="https://en.wikipedia.org/wiki/File:Essay.svg"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youtu.be/0h01ANHYfm8" TargetMode="External"/><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hyperlink" Target="https://pl.wikipedia.org/wiki/YouTube" TargetMode="External"/><Relationship Id="rId5" Type="http://schemas.openxmlformats.org/officeDocument/2006/relationships/image" Target="../media/image42.png"/><Relationship Id="rId4" Type="http://schemas.openxmlformats.org/officeDocument/2006/relationships/image" Target="../media/image41.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pxhere.com/en/photo/1587939" TargetMode="External"/><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hyperlink" Target="https://en.wikipedia.org/wiki/File:Essay.svg"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5.xml"/><Relationship Id="rId5" Type="http://schemas.openxmlformats.org/officeDocument/2006/relationships/hyperlink" Target="https://en.wikipedia.org/wiki/File:Essay.svg" TargetMode="Externa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s://pxhere.com/en/photo/1587939" TargetMode="External"/><Relationship Id="rId7" Type="http://schemas.openxmlformats.org/officeDocument/2006/relationships/hyperlink" Target="https://en.wikipedia.org/wiki/File:Essay.svg" TargetMode="External"/><Relationship Id="rId2"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pxhere.com/en/photo/1587939" TargetMode="External"/><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empillsblog.com/diverticolite-acuta-chi-possiamo-dimettere/"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hyperlink" Target="https://en.wikipedia.org/wiki/File:Essay.svg" TargetMode="External"/><Relationship Id="rId5" Type="http://schemas.openxmlformats.org/officeDocument/2006/relationships/image" Target="../media/image1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hyperlink" Target="https://pixabay.com/en/question-question-mark-request-63916/" TargetMode="External"/><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foto.wuestenigel.com/four-raw-fish-with-spices-and-lemon-slices-on-foil-flip-2020/" TargetMode="External"/><Relationship Id="rId3" Type="http://schemas.openxmlformats.org/officeDocument/2006/relationships/image" Target="../media/image7.jpeg"/><Relationship Id="rId7" Type="http://schemas.openxmlformats.org/officeDocument/2006/relationships/image" Target="../media/image9.jpeg"/><Relationship Id="rId12" Type="http://schemas.openxmlformats.org/officeDocument/2006/relationships/hyperlink" Target="https://en.wikipedia.org/wiki/File:Essay.sv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peakpx.com/487254/4-pile-of-raw-meat" TargetMode="External"/><Relationship Id="rId11" Type="http://schemas.openxmlformats.org/officeDocument/2006/relationships/image" Target="../media/image10.png"/><Relationship Id="rId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hyperlink" Target="https://www.flickr.com/photos/30478819@N08/45884677855" TargetMode="Externa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hyperlink" Target="https://justinsomnia.org/2009/05/real-milk/" TargetMode="External"/><Relationship Id="rId18" Type="http://schemas.openxmlformats.org/officeDocument/2006/relationships/hyperlink" Target="https://en.wikipedia.org/wiki/File:Essay.svg" TargetMode="External"/><Relationship Id="rId3" Type="http://schemas.openxmlformats.org/officeDocument/2006/relationships/slideLayout" Target="../slideLayouts/slideLayout3.xml"/><Relationship Id="rId7" Type="http://schemas.openxmlformats.org/officeDocument/2006/relationships/hyperlink" Target="https://www.peakpx.com/487254/4-pile-of-raw-meat" TargetMode="External"/><Relationship Id="rId12" Type="http://schemas.openxmlformats.org/officeDocument/2006/relationships/image" Target="../media/image12.jpeg"/><Relationship Id="rId17" Type="http://schemas.openxmlformats.org/officeDocument/2006/relationships/image" Target="../media/image10.png"/><Relationship Id="rId2" Type="http://schemas.openxmlformats.org/officeDocument/2006/relationships/audio" Target="../media/media1.m4a"/><Relationship Id="rId16" Type="http://schemas.openxmlformats.org/officeDocument/2006/relationships/image" Target="../media/image3.png"/><Relationship Id="rId1" Type="http://schemas.microsoft.com/office/2007/relationships/media" Target="../media/media1.m4a"/><Relationship Id="rId6" Type="http://schemas.openxmlformats.org/officeDocument/2006/relationships/image" Target="../media/image8.jpeg"/><Relationship Id="rId11" Type="http://schemas.openxmlformats.org/officeDocument/2006/relationships/hyperlink" Target="https://www.maxpixel.net/Cute-Dog-Pets-Cat-3715733" TargetMode="External"/><Relationship Id="rId5" Type="http://schemas.openxmlformats.org/officeDocument/2006/relationships/hyperlink" Target="https://www.flickr.com/photos/30478819@N08/45884677855" TargetMode="External"/><Relationship Id="rId15" Type="http://schemas.openxmlformats.org/officeDocument/2006/relationships/image" Target="../media/image4.png"/><Relationship Id="rId10" Type="http://schemas.openxmlformats.org/officeDocument/2006/relationships/image" Target="../media/image11.jpeg"/><Relationship Id="rId4" Type="http://schemas.openxmlformats.org/officeDocument/2006/relationships/image" Target="../media/image7.jpeg"/><Relationship Id="rId9" Type="http://schemas.openxmlformats.org/officeDocument/2006/relationships/hyperlink" Target="https://foto.wuestenigel.com/four-raw-fish-with-spices-and-lemon-slices-on-foil-flip-2020/" TargetMode="Externa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s://justinsomnia.org/2009/05/real-milk/" TargetMode="External"/><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jpeg"/><Relationship Id="rId11" Type="http://schemas.openxmlformats.org/officeDocument/2006/relationships/image" Target="../media/image4.png"/><Relationship Id="rId5" Type="http://schemas.openxmlformats.org/officeDocument/2006/relationships/hyperlink" Target="https://www.flickr.com/photos/30478819@N08/45884677855" TargetMode="External"/><Relationship Id="rId10" Type="http://schemas.openxmlformats.org/officeDocument/2006/relationships/hyperlink" Target="http://www.publicdomainpictures.net/view-image.php?image=7092&amp;picture=raw-eggs&amp;large=1" TargetMode="External"/><Relationship Id="rId4" Type="http://schemas.openxmlformats.org/officeDocument/2006/relationships/image" Target="../media/image7.jpeg"/><Relationship Id="rId9" Type="http://schemas.openxmlformats.org/officeDocument/2006/relationships/image" Target="../media/image14.jpeg"/><Relationship Id="rId14" Type="http://schemas.openxmlformats.org/officeDocument/2006/relationships/hyperlink" Target="https://en.wikipedia.org/wiki/File:Essay.sv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hyperlink" Target="https://it.wikipedia.org/wiki/File:Pre-formed_hamburger.JPG" TargetMode="External"/><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jpeg"/><Relationship Id="rId11" Type="http://schemas.openxmlformats.org/officeDocument/2006/relationships/image" Target="../media/image4.png"/><Relationship Id="rId5" Type="http://schemas.openxmlformats.org/officeDocument/2006/relationships/hyperlink" Target="https://justinsomnia.org/2009/05/real-milk/" TargetMode="External"/><Relationship Id="rId10"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hyperlink" Target="http://www.artisanfoodlaw.co.uk/blog/food-hygiene/fsa-and-so-called-%E2%80%98risky-foods%E2%80%99-%E2%80%93-raw-milk-and-rare-burger-update" TargetMode="External"/><Relationship Id="rId14" Type="http://schemas.openxmlformats.org/officeDocument/2006/relationships/hyperlink" Target="https://en.wikipedia.org/wiki/File:Essay.sv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hyperlink" Target="https://en.wikipedia.org/wiki/File:Essay.svg" TargetMode="External"/><Relationship Id="rId3" Type="http://schemas.openxmlformats.org/officeDocument/2006/relationships/slideLayout" Target="../slideLayouts/slideLayout3.xml"/><Relationship Id="rId7" Type="http://schemas.openxmlformats.org/officeDocument/2006/relationships/image" Target="../media/image18.jpeg"/><Relationship Id="rId12"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mh-31.com/nagpur/nagpur-people/nagpur-gen-people/167-ear-nose-throat-problems-cures-nagpur-ent" TargetMode="External"/><Relationship Id="rId11" Type="http://schemas.openxmlformats.org/officeDocument/2006/relationships/image" Target="../media/image3.png"/><Relationship Id="rId5" Type="http://schemas.openxmlformats.org/officeDocument/2006/relationships/image" Target="../media/image17.jpe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hyperlink" Target="http://www.flickr.com/photos/breadfortheworld/5368036452/"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hyperlink" Target="https://en.wikipedia.org/wiki/Lunch_meat" TargetMode="External"/><Relationship Id="rId12" Type="http://schemas.openxmlformats.org/officeDocument/2006/relationships/hyperlink" Target="https://en.wikipedia.org/wiki/File:Essay.svg"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jpeg"/><Relationship Id="rId11" Type="http://schemas.openxmlformats.org/officeDocument/2006/relationships/image" Target="../media/image10.png"/><Relationship Id="rId5" Type="http://schemas.openxmlformats.org/officeDocument/2006/relationships/hyperlink" Target="http://freefoodphotos.com/imagelibrary/dairy/slides/soft_cheese_brie.html" TargetMode="External"/><Relationship Id="rId10" Type="http://schemas.openxmlformats.org/officeDocument/2006/relationships/image" Target="../media/image3.png"/><Relationship Id="rId4" Type="http://schemas.openxmlformats.org/officeDocument/2006/relationships/image" Target="../media/image20.jpe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0"/>
          <p:cNvSpPr txBox="1">
            <a:spLocks noGrp="1"/>
          </p:cNvSpPr>
          <p:nvPr>
            <p:ph type="ctrTitle"/>
          </p:nvPr>
        </p:nvSpPr>
        <p:spPr>
          <a:xfrm>
            <a:off x="752475" y="398993"/>
            <a:ext cx="7343775" cy="200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CA" sz="3200" b="1" dirty="0">
                <a:solidFill>
                  <a:srgbClr val="00B050"/>
                </a:solidFill>
              </a:rPr>
              <a:t>Food</a:t>
            </a:r>
            <a:r>
              <a:rPr lang="en-CA" b="1" dirty="0">
                <a:solidFill>
                  <a:srgbClr val="00B050"/>
                </a:solidFill>
              </a:rPr>
              <a:t> </a:t>
            </a:r>
            <a:r>
              <a:rPr lang="en-CA" sz="3200" b="1" dirty="0">
                <a:solidFill>
                  <a:srgbClr val="00B050"/>
                </a:solidFill>
              </a:rPr>
              <a:t>Safety/Food-Borne Illnesses</a:t>
            </a:r>
            <a:br>
              <a:rPr lang="en-CA" sz="3200" b="1" dirty="0">
                <a:solidFill>
                  <a:srgbClr val="00B050"/>
                </a:solidFill>
              </a:rPr>
            </a:br>
            <a:r>
              <a:rPr lang="en-CA" sz="3200" b="1" dirty="0">
                <a:solidFill>
                  <a:srgbClr val="00B050"/>
                </a:solidFill>
              </a:rPr>
              <a:t>HFN 20/ELL</a:t>
            </a:r>
            <a:endParaRPr sz="3200" b="1" dirty="0">
              <a:solidFill>
                <a:srgbClr val="00B050"/>
              </a:solidFill>
            </a:endParaRPr>
          </a:p>
        </p:txBody>
      </p:sp>
      <p:pic>
        <p:nvPicPr>
          <p:cNvPr id="6" name="Picture 9">
            <a:extLst>
              <a:ext uri="{FF2B5EF4-FFF2-40B4-BE49-F238E27FC236}">
                <a16:creationId xmlns:a16="http://schemas.microsoft.com/office/drawing/2014/main" id="{1CC2B469-E123-1F42-9B30-B0209E206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3334456"/>
            <a:ext cx="1513596" cy="1395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a:extLst>
              <a:ext uri="{FF2B5EF4-FFF2-40B4-BE49-F238E27FC236}">
                <a16:creationId xmlns:a16="http://schemas.microsoft.com/office/drawing/2014/main" id="{57317AE1-37DB-EE4C-AC71-CFC4038B1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704" y="3448050"/>
            <a:ext cx="1513596" cy="13955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CC13156E-2FA4-A84C-8250-42063474643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384550" y="2606466"/>
            <a:ext cx="2123096" cy="2237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a:xfrm>
            <a:off x="311700" y="1017725"/>
            <a:ext cx="8520600" cy="3416400"/>
          </a:xfrm>
        </p:spPr>
        <p:txBody>
          <a:bodyPr/>
          <a:lstStyle/>
          <a:p>
            <a:pPr marL="114300" indent="0">
              <a:buNone/>
            </a:pPr>
            <a:r>
              <a:rPr lang="en-US" b="1" dirty="0"/>
              <a:t> </a:t>
            </a:r>
            <a:r>
              <a:rPr lang="en-US" b="1" u="sng" dirty="0" err="1"/>
              <a:t>Botuli</a:t>
            </a:r>
            <a:r>
              <a:rPr lang="en-US" b="1" u="sng" dirty="0" err="1">
                <a:solidFill>
                  <a:srgbClr val="FF0000"/>
                </a:solidFill>
              </a:rPr>
              <a:t>s</a:t>
            </a:r>
            <a:r>
              <a:rPr lang="en-US" b="1" u="sng" dirty="0" err="1"/>
              <a:t>um</a:t>
            </a:r>
            <a:r>
              <a:rPr lang="en-US" b="1" dirty="0"/>
              <a:t> (</a:t>
            </a:r>
            <a:r>
              <a:rPr lang="en-CA" dirty="0" err="1"/>
              <a:t>bot·u·li·num</a:t>
            </a:r>
            <a:r>
              <a:rPr lang="en-CA" b="1" dirty="0"/>
              <a:t>) </a:t>
            </a:r>
          </a:p>
          <a:p>
            <a:pPr marL="114300" indent="0">
              <a:buNone/>
            </a:pPr>
            <a:r>
              <a:rPr lang="en-US" i="1" dirty="0"/>
              <a:t>Clostridium Botulinum </a:t>
            </a:r>
            <a:r>
              <a:rPr lang="en-US" dirty="0"/>
              <a:t>can develop from canned </a:t>
            </a:r>
          </a:p>
          <a:p>
            <a:pPr marL="114300" indent="0">
              <a:buNone/>
            </a:pPr>
            <a:r>
              <a:rPr lang="en-US" dirty="0"/>
              <a:t>(especially  home  canned)  low  acid  food and in some cases</a:t>
            </a:r>
          </a:p>
          <a:p>
            <a:pPr marL="114300" indent="0">
              <a:buNone/>
            </a:pPr>
            <a:r>
              <a:rPr lang="en-US" dirty="0"/>
              <a:t> can occur  from eating raw or parboiled (undercooked) meats from </a:t>
            </a:r>
          </a:p>
          <a:p>
            <a:pPr marL="114300" indent="0">
              <a:buNone/>
            </a:pPr>
            <a:r>
              <a:rPr lang="en-US" dirty="0"/>
              <a:t>marine mammals. Symptoms can include double vision, nausea, </a:t>
            </a:r>
          </a:p>
          <a:p>
            <a:pPr marL="114300" indent="0">
              <a:buNone/>
            </a:pPr>
            <a:r>
              <a:rPr lang="en-US" dirty="0"/>
              <a:t>vomiting, fatigue, dizziness, headache and dryness in the throat and </a:t>
            </a:r>
          </a:p>
          <a:p>
            <a:pPr marL="114300" indent="0">
              <a:buNone/>
            </a:pPr>
            <a:r>
              <a:rPr lang="en-US" dirty="0"/>
              <a:t> nose and in extreme  cases, respiratory  failure.</a:t>
            </a:r>
            <a:endParaRPr lang="en-CA" b="1" dirty="0"/>
          </a:p>
          <a:p>
            <a:pPr marL="114300" indent="0">
              <a:buNone/>
            </a:pPr>
            <a:endParaRPr lang="en-US" dirty="0"/>
          </a:p>
        </p:txBody>
      </p:sp>
      <p:pic>
        <p:nvPicPr>
          <p:cNvPr id="4" name="Audio Recording Mar 28, 2021 at 2:58:48 PM" descr="Audio Recording Mar 28, 2021 at 2:58:48 PM">
            <a:hlinkClick r:id="" action="ppaction://media"/>
            <a:extLst>
              <a:ext uri="{FF2B5EF4-FFF2-40B4-BE49-F238E27FC236}">
                <a16:creationId xmlns:a16="http://schemas.microsoft.com/office/drawing/2014/main" id="{0DF92046-BA8C-8C49-98C5-295E2D6A0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78200" y="936375"/>
            <a:ext cx="546100" cy="546100"/>
          </a:xfrm>
          <a:prstGeom prst="rect">
            <a:avLst/>
          </a:prstGeom>
          <a:solidFill>
            <a:schemeClr val="accent6"/>
          </a:solidFill>
        </p:spPr>
      </p:pic>
      <p:pic>
        <p:nvPicPr>
          <p:cNvPr id="7" name="Picture 6" descr="A picture containing cup, food, glass, drink&#10;&#10;Description automatically generated">
            <a:extLst>
              <a:ext uri="{FF2B5EF4-FFF2-40B4-BE49-F238E27FC236}">
                <a16:creationId xmlns:a16="http://schemas.microsoft.com/office/drawing/2014/main" id="{13905EE6-C2AD-7849-B9B5-053BCD0C480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2971" y="3458152"/>
            <a:ext cx="1283199" cy="1514971"/>
          </a:xfrm>
          <a:prstGeom prst="rect">
            <a:avLst/>
          </a:prstGeom>
        </p:spPr>
      </p:pic>
      <p:pic>
        <p:nvPicPr>
          <p:cNvPr id="11" name="Picture 10" descr="A picture containing cup, container, drink, can&#10;&#10;Description automatically generated">
            <a:extLst>
              <a:ext uri="{FF2B5EF4-FFF2-40B4-BE49-F238E27FC236}">
                <a16:creationId xmlns:a16="http://schemas.microsoft.com/office/drawing/2014/main" id="{D55ACD32-7670-4C41-B8AC-A00B19E7286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951191" y="3458152"/>
            <a:ext cx="1427009" cy="1425108"/>
          </a:xfrm>
          <a:prstGeom prst="rect">
            <a:avLst/>
          </a:prstGeom>
        </p:spPr>
      </p:pic>
      <p:pic>
        <p:nvPicPr>
          <p:cNvPr id="20" name="Picture 19" descr="A picture containing ground, fish, spiny-finned fish&#10;&#10;Description automatically generated">
            <a:extLst>
              <a:ext uri="{FF2B5EF4-FFF2-40B4-BE49-F238E27FC236}">
                <a16:creationId xmlns:a16="http://schemas.microsoft.com/office/drawing/2014/main" id="{9EB2D063-A5FF-3646-A646-F0853AA9C495}"/>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830572" y="3462954"/>
            <a:ext cx="2274678" cy="1514971"/>
          </a:xfrm>
          <a:prstGeom prst="rect">
            <a:avLst/>
          </a:prstGeom>
        </p:spPr>
      </p:pic>
      <p:pic>
        <p:nvPicPr>
          <p:cNvPr id="24" name="Google Shape;186;p32">
            <a:extLst>
              <a:ext uri="{FF2B5EF4-FFF2-40B4-BE49-F238E27FC236}">
                <a16:creationId xmlns:a16="http://schemas.microsoft.com/office/drawing/2014/main" id="{86347968-A3E5-3549-98D6-FB63C260C58B}"/>
              </a:ext>
            </a:extLst>
          </p:cNvPr>
          <p:cNvPicPr preferRelativeResize="0"/>
          <p:nvPr/>
        </p:nvPicPr>
        <p:blipFill>
          <a:blip r:embed="rId11">
            <a:alphaModFix/>
          </a:blip>
          <a:stretch>
            <a:fillRect/>
          </a:stretch>
        </p:blipFill>
        <p:spPr>
          <a:xfrm>
            <a:off x="7803200" y="0"/>
            <a:ext cx="1340800" cy="1340800"/>
          </a:xfrm>
          <a:prstGeom prst="rect">
            <a:avLst/>
          </a:prstGeom>
          <a:noFill/>
          <a:ln>
            <a:noFill/>
          </a:ln>
        </p:spPr>
      </p:pic>
      <p:pic>
        <p:nvPicPr>
          <p:cNvPr id="25" name="Google Shape;187;p32">
            <a:extLst>
              <a:ext uri="{FF2B5EF4-FFF2-40B4-BE49-F238E27FC236}">
                <a16:creationId xmlns:a16="http://schemas.microsoft.com/office/drawing/2014/main" id="{80077861-F81C-084B-AFEB-6DD6AFE2CC60}"/>
              </a:ext>
            </a:extLst>
          </p:cNvPr>
          <p:cNvPicPr preferRelativeResize="0"/>
          <p:nvPr/>
        </p:nvPicPr>
        <p:blipFill>
          <a:blip r:embed="rId12">
            <a:alphaModFix/>
          </a:blip>
          <a:stretch>
            <a:fillRect/>
          </a:stretch>
        </p:blipFill>
        <p:spPr>
          <a:xfrm>
            <a:off x="7803200" y="1340800"/>
            <a:ext cx="1340800" cy="1340800"/>
          </a:xfrm>
          <a:prstGeom prst="rect">
            <a:avLst/>
          </a:prstGeom>
          <a:noFill/>
          <a:ln>
            <a:noFill/>
          </a:ln>
        </p:spPr>
      </p:pic>
      <p:pic>
        <p:nvPicPr>
          <p:cNvPr id="26" name="Picture 25" descr="Text&#10;&#10;Description automatically generated">
            <a:extLst>
              <a:ext uri="{FF2B5EF4-FFF2-40B4-BE49-F238E27FC236}">
                <a16:creationId xmlns:a16="http://schemas.microsoft.com/office/drawing/2014/main" id="{DA0B692B-4182-F041-B1D6-DABA6BEE374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127849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CC33"/>
              </a:buClr>
              <a:buSzPts val="6600"/>
              <a:buFont typeface="Kaushan Script"/>
              <a:buNone/>
            </a:pPr>
            <a:r>
              <a:rPr lang="en" sz="3200" b="1" dirty="0">
                <a:solidFill>
                  <a:srgbClr val="0070C0"/>
                </a:solidFill>
              </a:rPr>
              <a:t>Preventing Food-Borne Illness</a:t>
            </a:r>
            <a:endParaRPr sz="3200" b="1" dirty="0">
              <a:solidFill>
                <a:srgbClr val="0070C0"/>
              </a:solidFill>
            </a:endParaRPr>
          </a:p>
        </p:txBody>
      </p:sp>
      <p:pic>
        <p:nvPicPr>
          <p:cNvPr id="186" name="Google Shape;186;p32"/>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187" name="Google Shape;187;p32"/>
          <p:cNvPicPr preferRelativeResize="0"/>
          <p:nvPr/>
        </p:nvPicPr>
        <p:blipFill>
          <a:blip r:embed="rId4">
            <a:alphaModFix/>
          </a:blip>
          <a:stretch>
            <a:fillRect/>
          </a:stretch>
        </p:blipFill>
        <p:spPr>
          <a:xfrm>
            <a:off x="7803200" y="1340800"/>
            <a:ext cx="1340800" cy="1340800"/>
          </a:xfrm>
          <a:prstGeom prst="rect">
            <a:avLst/>
          </a:prstGeom>
          <a:noFill/>
          <a:ln>
            <a:noFill/>
          </a:ln>
        </p:spPr>
      </p:pic>
      <p:pic>
        <p:nvPicPr>
          <p:cNvPr id="11" name="Picture 9">
            <a:extLst>
              <a:ext uri="{FF2B5EF4-FFF2-40B4-BE49-F238E27FC236}">
                <a16:creationId xmlns:a16="http://schemas.microsoft.com/office/drawing/2014/main" id="{267FFEFB-D8D5-EE45-BD8D-0C4A0E4B8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0080" y="881772"/>
            <a:ext cx="3975157" cy="407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CC33"/>
              </a:buClr>
              <a:buSzPts val="6600"/>
              <a:buFont typeface="Kaushan Script"/>
              <a:buNone/>
            </a:pPr>
            <a:r>
              <a:rPr lang="en" sz="3200" b="1" dirty="0">
                <a:solidFill>
                  <a:srgbClr val="0070C0"/>
                </a:solidFill>
              </a:rPr>
              <a:t>Preventing Food-Borne Ill</a:t>
            </a:r>
            <a:r>
              <a:rPr lang="en" sz="3200" b="1" dirty="0">
                <a:solidFill>
                  <a:srgbClr val="CC33A4"/>
                </a:solidFill>
              </a:rPr>
              <a:t>ness</a:t>
            </a:r>
            <a:endParaRPr sz="3200" b="1" dirty="0">
              <a:solidFill>
                <a:srgbClr val="CC33A4"/>
              </a:solidFill>
            </a:endParaRPr>
          </a:p>
        </p:txBody>
      </p:sp>
      <p:pic>
        <p:nvPicPr>
          <p:cNvPr id="186" name="Google Shape;186;p32"/>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187" name="Google Shape;187;p32"/>
          <p:cNvPicPr preferRelativeResize="0"/>
          <p:nvPr/>
        </p:nvPicPr>
        <p:blipFill>
          <a:blip r:embed="rId4">
            <a:alphaModFix/>
          </a:blip>
          <a:stretch>
            <a:fillRect/>
          </a:stretch>
        </p:blipFill>
        <p:spPr>
          <a:xfrm>
            <a:off x="7803200" y="1340800"/>
            <a:ext cx="1340800" cy="1340800"/>
          </a:xfrm>
          <a:prstGeom prst="rect">
            <a:avLst/>
          </a:prstGeom>
          <a:noFill/>
          <a:ln>
            <a:noFill/>
          </a:ln>
        </p:spPr>
      </p:pic>
      <p:sp>
        <p:nvSpPr>
          <p:cNvPr id="2" name="TextBox 1">
            <a:extLst>
              <a:ext uri="{FF2B5EF4-FFF2-40B4-BE49-F238E27FC236}">
                <a16:creationId xmlns:a16="http://schemas.microsoft.com/office/drawing/2014/main" id="{83DD2798-4224-B04D-BC44-B194802B750C}"/>
              </a:ext>
            </a:extLst>
          </p:cNvPr>
          <p:cNvSpPr txBox="1"/>
          <p:nvPr/>
        </p:nvSpPr>
        <p:spPr>
          <a:xfrm>
            <a:off x="279400" y="1083029"/>
            <a:ext cx="7353300" cy="4222694"/>
          </a:xfrm>
          <a:prstGeom prst="rect">
            <a:avLst/>
          </a:prstGeom>
          <a:noFill/>
        </p:spPr>
        <p:txBody>
          <a:bodyPr wrap="square" rtlCol="0">
            <a:spAutoFit/>
          </a:bodyPr>
          <a:lstStyle/>
          <a:p>
            <a:r>
              <a:rPr lang="en-US" sz="2800" b="1" dirty="0">
                <a:solidFill>
                  <a:srgbClr val="00B050"/>
                </a:solidFill>
              </a:rPr>
              <a:t>Step 1: CLEAN</a:t>
            </a:r>
          </a:p>
          <a:p>
            <a:pPr eaLnBrk="1" hangingPunct="1">
              <a:lnSpc>
                <a:spcPct val="90000"/>
              </a:lnSpc>
            </a:pPr>
            <a:endParaRPr lang="en-US" altLang="en-US" sz="2800" b="1" dirty="0"/>
          </a:p>
          <a:p>
            <a:pPr eaLnBrk="1" hangingPunct="1">
              <a:lnSpc>
                <a:spcPct val="90000"/>
              </a:lnSpc>
            </a:pPr>
            <a:r>
              <a:rPr lang="en-US" altLang="en-US" sz="2800" b="1" dirty="0">
                <a:latin typeface="Arial" panose="020B0604020202020204" pitchFamily="34" charset="0"/>
              </a:rPr>
              <a:t>         </a:t>
            </a:r>
            <a:r>
              <a:rPr lang="en-US" altLang="en-US" sz="2000" dirty="0">
                <a:latin typeface="Arial" panose="020B0604020202020204" pitchFamily="34" charset="0"/>
              </a:rPr>
              <a:t>Wash hands with hot soapy water before handling food 	for at least 20 seconds).</a:t>
            </a:r>
          </a:p>
          <a:p>
            <a:pPr eaLnBrk="1" hangingPunct="1">
              <a:lnSpc>
                <a:spcPct val="90000"/>
              </a:lnSpc>
            </a:pPr>
            <a:r>
              <a:rPr lang="en-US" altLang="en-US" sz="2000" dirty="0">
                <a:latin typeface="Arial" panose="020B0604020202020204" pitchFamily="34" charset="0"/>
              </a:rPr>
              <a:t>       </a:t>
            </a:r>
          </a:p>
          <a:p>
            <a:pPr eaLnBrk="1" hangingPunct="1">
              <a:lnSpc>
                <a:spcPct val="90000"/>
              </a:lnSpc>
            </a:pPr>
            <a:r>
              <a:rPr lang="en-US" altLang="en-US" sz="2000" dirty="0">
                <a:latin typeface="Arial" panose="020B0604020202020204" pitchFamily="34" charset="0"/>
              </a:rPr>
              <a:t>        	Wash all items with hot soapy water </a:t>
            </a:r>
            <a:r>
              <a:rPr lang="en-US" altLang="en-US" sz="2000" dirty="0">
                <a:solidFill>
                  <a:schemeClr val="tx1"/>
                </a:solidFill>
                <a:latin typeface="Arial" panose="020B0604020202020204" pitchFamily="34" charset="0"/>
              </a:rPr>
              <a:t>and </a:t>
            </a:r>
            <a:r>
              <a:rPr lang="en-US" altLang="en-US" sz="2000" dirty="0">
                <a:latin typeface="Arial" panose="020B0604020202020204" pitchFamily="34" charset="0"/>
              </a:rPr>
              <a:t>immediately after      coming in contact with raw meats, seafood and eggs.</a:t>
            </a:r>
            <a:br>
              <a:rPr lang="en-US" altLang="en-US" sz="2000" dirty="0">
                <a:latin typeface="Arial" panose="020B0604020202020204" pitchFamily="34" charset="0"/>
              </a:rPr>
            </a:br>
            <a:endParaRPr lang="en-US" altLang="en-US" sz="2000" dirty="0">
              <a:latin typeface="Arial" panose="020B0604020202020204" pitchFamily="34" charset="0"/>
            </a:endParaRPr>
          </a:p>
          <a:p>
            <a:pPr eaLnBrk="1" hangingPunct="1">
              <a:lnSpc>
                <a:spcPct val="90000"/>
              </a:lnSpc>
            </a:pPr>
            <a:r>
              <a:rPr lang="en-US" altLang="en-US" sz="2000" dirty="0">
                <a:latin typeface="Arial" panose="020B0604020202020204" pitchFamily="34" charset="0"/>
              </a:rPr>
              <a:t>         	Use plastic and non-</a:t>
            </a:r>
            <a:r>
              <a:rPr lang="en-US" altLang="en-US" sz="2000" u="sng" dirty="0">
                <a:latin typeface="Arial" panose="020B0604020202020204" pitchFamily="34" charset="0"/>
              </a:rPr>
              <a:t>porous</a:t>
            </a:r>
            <a:r>
              <a:rPr lang="en-US" altLang="en-US" sz="2000" dirty="0">
                <a:latin typeface="Arial" panose="020B0604020202020204" pitchFamily="34" charset="0"/>
              </a:rPr>
              <a:t> cutting boards (not wood).</a:t>
            </a:r>
          </a:p>
          <a:p>
            <a:pPr eaLnBrk="1" hangingPunct="1">
              <a:lnSpc>
                <a:spcPct val="90000"/>
              </a:lnSpc>
            </a:pPr>
            <a:endParaRPr lang="en-US" altLang="en-US" sz="2000" dirty="0">
              <a:latin typeface="Arial" panose="020B0604020202020204" pitchFamily="34" charset="0"/>
            </a:endParaRPr>
          </a:p>
          <a:p>
            <a:pPr eaLnBrk="1" hangingPunct="1">
              <a:lnSpc>
                <a:spcPct val="90000"/>
              </a:lnSpc>
            </a:pPr>
            <a:r>
              <a:rPr lang="en-US" altLang="en-US" sz="2000" dirty="0">
                <a:latin typeface="Arial" panose="020B0604020202020204" pitchFamily="34" charset="0"/>
              </a:rPr>
              <a:t>              Wash dish cloths often in the hot cycle and follow 	 proper dishwashing techniques.</a:t>
            </a:r>
          </a:p>
          <a:p>
            <a:endParaRPr lang="en-US" sz="2800" b="1" dirty="0"/>
          </a:p>
        </p:txBody>
      </p:sp>
      <p:pic>
        <p:nvPicPr>
          <p:cNvPr id="5" name="Picture 4" descr="A picture containing indoor&#10;&#10;Description automatically generated">
            <a:extLst>
              <a:ext uri="{FF2B5EF4-FFF2-40B4-BE49-F238E27FC236}">
                <a16:creationId xmlns:a16="http://schemas.microsoft.com/office/drawing/2014/main" id="{98EF9A4F-24E8-A348-BEF0-61B0F128AA1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8900" y="1913790"/>
            <a:ext cx="1008832" cy="504416"/>
          </a:xfrm>
          <a:prstGeom prst="rect">
            <a:avLst/>
          </a:prstGeom>
        </p:spPr>
      </p:pic>
      <p:pic>
        <p:nvPicPr>
          <p:cNvPr id="8" name="Picture 7" descr="A picture containing indoor, wall, person, sink&#10;&#10;Description automatically generated">
            <a:extLst>
              <a:ext uri="{FF2B5EF4-FFF2-40B4-BE49-F238E27FC236}">
                <a16:creationId xmlns:a16="http://schemas.microsoft.com/office/drawing/2014/main" id="{9BA6414E-9F92-C046-9103-77A11DE5694B}"/>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8900" y="2725294"/>
            <a:ext cx="1000892" cy="664655"/>
          </a:xfrm>
          <a:prstGeom prst="rect">
            <a:avLst/>
          </a:prstGeom>
        </p:spPr>
      </p:pic>
      <p:pic>
        <p:nvPicPr>
          <p:cNvPr id="16" name="Picture 15" descr="A picture containing text, case&#10;&#10;Description automatically generated">
            <a:extLst>
              <a:ext uri="{FF2B5EF4-FFF2-40B4-BE49-F238E27FC236}">
                <a16:creationId xmlns:a16="http://schemas.microsoft.com/office/drawing/2014/main" id="{2856D9CF-FA6E-4045-9E60-97836D954A46}"/>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165100" y="3504853"/>
            <a:ext cx="1008831" cy="597023"/>
          </a:xfrm>
          <a:prstGeom prst="rect">
            <a:avLst/>
          </a:prstGeom>
        </p:spPr>
      </p:pic>
      <p:pic>
        <p:nvPicPr>
          <p:cNvPr id="19" name="Picture 18" descr="A picture containing indoor, wall, colorful&#10;&#10;Description automatically generated">
            <a:extLst>
              <a:ext uri="{FF2B5EF4-FFF2-40B4-BE49-F238E27FC236}">
                <a16:creationId xmlns:a16="http://schemas.microsoft.com/office/drawing/2014/main" id="{1328B5D9-ABB7-EF40-B3EA-D5B563E507F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108900" y="4189413"/>
            <a:ext cx="1065031" cy="798773"/>
          </a:xfrm>
          <a:prstGeom prst="rect">
            <a:avLst/>
          </a:prstGeom>
        </p:spPr>
      </p:pic>
      <p:sp>
        <p:nvSpPr>
          <p:cNvPr id="20" name="TextBox 19">
            <a:extLst>
              <a:ext uri="{FF2B5EF4-FFF2-40B4-BE49-F238E27FC236}">
                <a16:creationId xmlns:a16="http://schemas.microsoft.com/office/drawing/2014/main" id="{E2574CF6-3030-D046-95E4-C39F9C95EE97}"/>
              </a:ext>
            </a:extLst>
          </p:cNvPr>
          <p:cNvSpPr txBox="1"/>
          <p:nvPr/>
        </p:nvSpPr>
        <p:spPr>
          <a:xfrm>
            <a:off x="108901" y="7002214"/>
            <a:ext cx="97775" cy="6463308"/>
          </a:xfrm>
          <a:prstGeom prst="rect">
            <a:avLst/>
          </a:prstGeom>
          <a:noFill/>
        </p:spPr>
        <p:txBody>
          <a:bodyPr wrap="square" rtlCol="0">
            <a:spAutoFit/>
          </a:bodyPr>
          <a:lstStyle/>
          <a:p>
            <a:r>
              <a:rPr lang="en-US" sz="900">
                <a:hlinkClick r:id="rId12" tooltip="https://en.wikipedia.org/wiki/Dishcloth"/>
              </a:rPr>
              <a:t>This Photo</a:t>
            </a:r>
            <a:r>
              <a:rPr lang="en-US" sz="900"/>
              <a:t> by Unknown Author is licensed under </a:t>
            </a:r>
            <a:r>
              <a:rPr lang="en-US" sz="900">
                <a:hlinkClick r:id="rId13" tooltip="https://creativecommons.org/licenses/by-sa/3.0/"/>
              </a:rPr>
              <a:t>CC BY-SA</a:t>
            </a:r>
            <a:endParaRPr lang="en-US" sz="900"/>
          </a:p>
        </p:txBody>
      </p:sp>
      <p:pic>
        <p:nvPicPr>
          <p:cNvPr id="12" name="Picture 11" descr="Text&#10;&#10;Description automatically generated">
            <a:extLst>
              <a:ext uri="{FF2B5EF4-FFF2-40B4-BE49-F238E27FC236}">
                <a16:creationId xmlns:a16="http://schemas.microsoft.com/office/drawing/2014/main" id="{09F70EA9-E1AA-8249-B54D-A68847A65640}"/>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7803200" y="2681600"/>
            <a:ext cx="1340800" cy="1340800"/>
          </a:xfrm>
          <a:prstGeom prst="rect">
            <a:avLst/>
          </a:prstGeom>
          <a:solidFill>
            <a:schemeClr val="accent4"/>
          </a:solidFill>
        </p:spPr>
      </p:pic>
    </p:spTree>
    <p:extLst>
      <p:ext uri="{BB962C8B-B14F-4D97-AF65-F5344CB8AC3E}">
        <p14:creationId xmlns:p14="http://schemas.microsoft.com/office/powerpoint/2010/main" val="105180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CC33"/>
              </a:buClr>
              <a:buSzPts val="6600"/>
              <a:buFont typeface="Kaushan Script"/>
              <a:buNone/>
            </a:pPr>
            <a:r>
              <a:rPr lang="en" sz="3200" b="1" dirty="0">
                <a:solidFill>
                  <a:srgbClr val="0070C0"/>
                </a:solidFill>
              </a:rPr>
              <a:t>Preventing Food-Borne Illness</a:t>
            </a:r>
            <a:endParaRPr sz="3200" b="1" dirty="0">
              <a:solidFill>
                <a:srgbClr val="0070C0"/>
              </a:solidFill>
            </a:endParaRPr>
          </a:p>
        </p:txBody>
      </p:sp>
      <p:pic>
        <p:nvPicPr>
          <p:cNvPr id="186" name="Google Shape;186;p32"/>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187" name="Google Shape;187;p32"/>
          <p:cNvPicPr preferRelativeResize="0"/>
          <p:nvPr/>
        </p:nvPicPr>
        <p:blipFill>
          <a:blip r:embed="rId4">
            <a:alphaModFix/>
          </a:blip>
          <a:stretch>
            <a:fillRect/>
          </a:stretch>
        </p:blipFill>
        <p:spPr>
          <a:xfrm>
            <a:off x="7803200" y="1340800"/>
            <a:ext cx="1340800" cy="1340800"/>
          </a:xfrm>
          <a:prstGeom prst="rect">
            <a:avLst/>
          </a:prstGeom>
          <a:noFill/>
          <a:ln>
            <a:noFill/>
          </a:ln>
        </p:spPr>
      </p:pic>
      <p:sp>
        <p:nvSpPr>
          <p:cNvPr id="2" name="TextBox 1">
            <a:extLst>
              <a:ext uri="{FF2B5EF4-FFF2-40B4-BE49-F238E27FC236}">
                <a16:creationId xmlns:a16="http://schemas.microsoft.com/office/drawing/2014/main" id="{83DD2798-4224-B04D-BC44-B194802B750C}"/>
              </a:ext>
            </a:extLst>
          </p:cNvPr>
          <p:cNvSpPr txBox="1"/>
          <p:nvPr/>
        </p:nvSpPr>
        <p:spPr>
          <a:xfrm>
            <a:off x="279400" y="1083030"/>
            <a:ext cx="8089900" cy="4499693"/>
          </a:xfrm>
          <a:prstGeom prst="rect">
            <a:avLst/>
          </a:prstGeom>
          <a:noFill/>
        </p:spPr>
        <p:txBody>
          <a:bodyPr wrap="square" rtlCol="0">
            <a:spAutoFit/>
          </a:bodyPr>
          <a:lstStyle/>
          <a:p>
            <a:r>
              <a:rPr lang="en-US" sz="2800" b="1" dirty="0">
                <a:solidFill>
                  <a:srgbClr val="FF40FF"/>
                </a:solidFill>
              </a:rPr>
              <a:t>Step 2: SEPERATE</a:t>
            </a:r>
          </a:p>
          <a:p>
            <a:pPr eaLnBrk="1" hangingPunct="1">
              <a:lnSpc>
                <a:spcPct val="80000"/>
              </a:lnSpc>
            </a:pPr>
            <a:endParaRPr lang="en-US" altLang="en-US" sz="2800" b="1" dirty="0"/>
          </a:p>
          <a:p>
            <a:pPr eaLnBrk="1" hangingPunct="1">
              <a:lnSpc>
                <a:spcPct val="80000"/>
              </a:lnSpc>
            </a:pPr>
            <a:r>
              <a:rPr lang="en-US" altLang="en-US" sz="2000" b="1" i="1" dirty="0">
                <a:latin typeface="Arial" panose="020B0604020202020204" pitchFamily="34" charset="0"/>
              </a:rPr>
              <a:t>Avoid </a:t>
            </a:r>
            <a:r>
              <a:rPr lang="en-US" altLang="en-US" sz="2000" b="1" i="1" u="sng" dirty="0">
                <a:latin typeface="Arial" panose="020B0604020202020204" pitchFamily="34" charset="0"/>
              </a:rPr>
              <a:t>Cross-contamination</a:t>
            </a:r>
            <a:r>
              <a:rPr lang="en-US" altLang="en-US" sz="2000" dirty="0">
                <a:latin typeface="Arial" panose="020B0604020202020204" pitchFamily="34" charset="0"/>
              </a:rPr>
              <a:t> = spreading bacteria from one food 				product to another.</a:t>
            </a:r>
          </a:p>
          <a:p>
            <a:pPr eaLnBrk="1" hangingPunct="1">
              <a:lnSpc>
                <a:spcPct val="80000"/>
              </a:lnSpc>
              <a:buFont typeface="Wingdings" pitchFamily="2" charset="2"/>
              <a:buNone/>
            </a:pPr>
            <a:endParaRPr lang="en-US" altLang="en-US" sz="2000" dirty="0">
              <a:latin typeface="Arial" panose="020B0604020202020204" pitchFamily="34" charset="0"/>
            </a:endParaRPr>
          </a:p>
          <a:p>
            <a:pPr eaLnBrk="1" hangingPunct="1">
              <a:lnSpc>
                <a:spcPct val="80000"/>
              </a:lnSpc>
            </a:pPr>
            <a:r>
              <a:rPr lang="en-US" altLang="en-US" sz="2000" dirty="0">
                <a:latin typeface="Arial" panose="020B0604020202020204" pitchFamily="34" charset="0"/>
              </a:rPr>
              <a:t> 	Separate raw meat and seafood from other foods in your 	grocery cart &amp; refrigerator.</a:t>
            </a:r>
          </a:p>
          <a:p>
            <a:pPr eaLnBrk="1" hangingPunct="1">
              <a:lnSpc>
                <a:spcPct val="80000"/>
              </a:lnSpc>
              <a:buFont typeface="Wingdings" pitchFamily="2" charset="2"/>
              <a:buNone/>
            </a:pPr>
            <a:endParaRPr lang="en-US" altLang="en-US" sz="2000" dirty="0">
              <a:latin typeface="Arial" panose="020B0604020202020204" pitchFamily="34" charset="0"/>
            </a:endParaRPr>
          </a:p>
          <a:p>
            <a:pPr eaLnBrk="1" hangingPunct="1">
              <a:lnSpc>
                <a:spcPct val="80000"/>
              </a:lnSpc>
            </a:pPr>
            <a:r>
              <a:rPr lang="en-US" altLang="en-US" sz="2000" dirty="0">
                <a:latin typeface="Arial" panose="020B0604020202020204" pitchFamily="34" charset="0"/>
              </a:rPr>
              <a:t>	Place raw meats and seafood on bottom shelf of 	refrigerator.</a:t>
            </a:r>
          </a:p>
          <a:p>
            <a:pPr eaLnBrk="1" hangingPunct="1">
              <a:lnSpc>
                <a:spcPct val="80000"/>
              </a:lnSpc>
              <a:buFont typeface="Wingdings" pitchFamily="2" charset="2"/>
              <a:buNone/>
            </a:pPr>
            <a:endParaRPr lang="en-US" altLang="en-US" sz="2000" dirty="0">
              <a:latin typeface="Arial" panose="020B0604020202020204" pitchFamily="34" charset="0"/>
            </a:endParaRPr>
          </a:p>
          <a:p>
            <a:pPr eaLnBrk="1" hangingPunct="1">
              <a:lnSpc>
                <a:spcPct val="80000"/>
              </a:lnSpc>
            </a:pPr>
            <a:r>
              <a:rPr lang="en-US" altLang="en-US" sz="2000" dirty="0">
                <a:latin typeface="Arial" panose="020B0604020202020204" pitchFamily="34" charset="0"/>
              </a:rPr>
              <a:t>	Use different cutting board for raw meats and seafood.</a:t>
            </a:r>
          </a:p>
          <a:p>
            <a:pPr eaLnBrk="1" hangingPunct="1">
              <a:lnSpc>
                <a:spcPct val="80000"/>
              </a:lnSpc>
              <a:buFont typeface="Wingdings" pitchFamily="2" charset="2"/>
              <a:buNone/>
            </a:pPr>
            <a:endParaRPr lang="en-US" altLang="en-US" sz="2000" dirty="0">
              <a:latin typeface="Arial" panose="020B0604020202020204" pitchFamily="34" charset="0"/>
            </a:endParaRPr>
          </a:p>
          <a:p>
            <a:pPr eaLnBrk="1" hangingPunct="1">
              <a:lnSpc>
                <a:spcPct val="80000"/>
              </a:lnSpc>
            </a:pPr>
            <a:r>
              <a:rPr lang="en-US" altLang="en-US" sz="2000" dirty="0">
                <a:latin typeface="Arial" panose="020B0604020202020204" pitchFamily="34" charset="0"/>
              </a:rPr>
              <a:t>	NEVER place cooked food on a plate which previously held raw 	meat, seafood or eggs.</a:t>
            </a:r>
            <a:endParaRPr lang="en-CA" altLang="en-US" sz="2000" dirty="0">
              <a:latin typeface="Arial" panose="020B0604020202020204" pitchFamily="34" charset="0"/>
            </a:endParaRPr>
          </a:p>
          <a:p>
            <a:endParaRPr lang="en-US" sz="2800" b="1" dirty="0"/>
          </a:p>
        </p:txBody>
      </p:sp>
      <p:pic>
        <p:nvPicPr>
          <p:cNvPr id="4" name="Picture 3" descr="A picture containing text, refrigerator, appliance, white&#10;&#10;Description automatically generated">
            <a:extLst>
              <a:ext uri="{FF2B5EF4-FFF2-40B4-BE49-F238E27FC236}">
                <a16:creationId xmlns:a16="http://schemas.microsoft.com/office/drawing/2014/main" id="{95B3C0D6-BB99-AC46-97CB-07691DCBA35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58296" y="2342228"/>
            <a:ext cx="823959" cy="825226"/>
          </a:xfrm>
          <a:prstGeom prst="rect">
            <a:avLst/>
          </a:prstGeom>
        </p:spPr>
      </p:pic>
      <p:pic>
        <p:nvPicPr>
          <p:cNvPr id="7" name="Picture 6">
            <a:extLst>
              <a:ext uri="{FF2B5EF4-FFF2-40B4-BE49-F238E27FC236}">
                <a16:creationId xmlns:a16="http://schemas.microsoft.com/office/drawing/2014/main" id="{DAE71956-F51F-1243-897B-622230ECF328}"/>
              </a:ext>
            </a:extLst>
          </p:cNvPr>
          <p:cNvPicPr>
            <a:picLocks noChangeAspect="1"/>
          </p:cNvPicPr>
          <p:nvPr/>
        </p:nvPicPr>
        <p:blipFill>
          <a:blip r:embed="rId7"/>
          <a:stretch>
            <a:fillRect/>
          </a:stretch>
        </p:blipFill>
        <p:spPr>
          <a:xfrm>
            <a:off x="279400" y="3239984"/>
            <a:ext cx="902855" cy="508992"/>
          </a:xfrm>
          <a:prstGeom prst="rect">
            <a:avLst/>
          </a:prstGeom>
        </p:spPr>
      </p:pic>
      <p:pic>
        <p:nvPicPr>
          <p:cNvPr id="11" name="Picture 10" descr="A stack of colorful folders&#10;&#10;Description automatically generated with low confidence">
            <a:extLst>
              <a:ext uri="{FF2B5EF4-FFF2-40B4-BE49-F238E27FC236}">
                <a16:creationId xmlns:a16="http://schemas.microsoft.com/office/drawing/2014/main" id="{701F73E1-3F80-FB40-B291-CAD73081B180}"/>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43974" y="3816540"/>
            <a:ext cx="773705" cy="682681"/>
          </a:xfrm>
          <a:prstGeom prst="rect">
            <a:avLst/>
          </a:prstGeom>
        </p:spPr>
      </p:pic>
      <p:sp>
        <p:nvSpPr>
          <p:cNvPr id="12" name="TextBox 11">
            <a:extLst>
              <a:ext uri="{FF2B5EF4-FFF2-40B4-BE49-F238E27FC236}">
                <a16:creationId xmlns:a16="http://schemas.microsoft.com/office/drawing/2014/main" id="{8BC02F50-50B4-FB40-8EAF-D408FE3E2C66}"/>
              </a:ext>
            </a:extLst>
          </p:cNvPr>
          <p:cNvSpPr txBox="1"/>
          <p:nvPr/>
        </p:nvSpPr>
        <p:spPr>
          <a:xfrm>
            <a:off x="3816350" y="3238500"/>
            <a:ext cx="1511300" cy="230832"/>
          </a:xfrm>
          <a:prstGeom prst="rect">
            <a:avLst/>
          </a:prstGeom>
          <a:noFill/>
        </p:spPr>
        <p:txBody>
          <a:bodyPr wrap="square" rtlCol="0">
            <a:spAutoFit/>
          </a:bodyPr>
          <a:lstStyle/>
          <a:p>
            <a:r>
              <a:rPr lang="en-US" sz="900" dirty="0"/>
              <a:t>]</a:t>
            </a:r>
          </a:p>
        </p:txBody>
      </p:sp>
      <p:pic>
        <p:nvPicPr>
          <p:cNvPr id="14" name="Picture 13" descr="A group of plates on a table&#10;&#10;Description automatically generated with medium confidence">
            <a:extLst>
              <a:ext uri="{FF2B5EF4-FFF2-40B4-BE49-F238E27FC236}">
                <a16:creationId xmlns:a16="http://schemas.microsoft.com/office/drawing/2014/main" id="{1FB48DB1-E625-8844-9FD7-50FCF46210AC}"/>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279400" y="4543563"/>
            <a:ext cx="763488" cy="508992"/>
          </a:xfrm>
          <a:prstGeom prst="rect">
            <a:avLst/>
          </a:prstGeom>
        </p:spPr>
      </p:pic>
      <p:pic>
        <p:nvPicPr>
          <p:cNvPr id="13" name="Picture 12" descr="Text&#10;&#10;Description automatically generated">
            <a:extLst>
              <a:ext uri="{FF2B5EF4-FFF2-40B4-BE49-F238E27FC236}">
                <a16:creationId xmlns:a16="http://schemas.microsoft.com/office/drawing/2014/main" id="{CFDA42C7-892F-004E-AD16-607BA1A1157D}"/>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803200" y="2681600"/>
            <a:ext cx="1340800" cy="1272502"/>
          </a:xfrm>
          <a:prstGeom prst="rect">
            <a:avLst/>
          </a:prstGeom>
          <a:solidFill>
            <a:schemeClr val="accent4"/>
          </a:solidFill>
        </p:spPr>
      </p:pic>
    </p:spTree>
    <p:extLst>
      <p:ext uri="{BB962C8B-B14F-4D97-AF65-F5344CB8AC3E}">
        <p14:creationId xmlns:p14="http://schemas.microsoft.com/office/powerpoint/2010/main" val="31281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CC33"/>
              </a:buClr>
              <a:buSzPts val="6600"/>
              <a:buFont typeface="Kaushan Script"/>
              <a:buNone/>
            </a:pPr>
            <a:r>
              <a:rPr lang="en" sz="3200" b="1" dirty="0">
                <a:solidFill>
                  <a:srgbClr val="CC33A4"/>
                </a:solidFill>
              </a:rPr>
              <a:t>Preventing Food-Borne Illness</a:t>
            </a:r>
            <a:endParaRPr sz="3200" b="1" dirty="0">
              <a:solidFill>
                <a:srgbClr val="CC33A4"/>
              </a:solidFill>
            </a:endParaRPr>
          </a:p>
        </p:txBody>
      </p:sp>
      <p:pic>
        <p:nvPicPr>
          <p:cNvPr id="186" name="Google Shape;186;p32"/>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187" name="Google Shape;187;p32"/>
          <p:cNvPicPr preferRelativeResize="0"/>
          <p:nvPr/>
        </p:nvPicPr>
        <p:blipFill>
          <a:blip r:embed="rId4">
            <a:alphaModFix/>
          </a:blip>
          <a:stretch>
            <a:fillRect/>
          </a:stretch>
        </p:blipFill>
        <p:spPr>
          <a:xfrm>
            <a:off x="7803200" y="1340800"/>
            <a:ext cx="1340800" cy="1340800"/>
          </a:xfrm>
          <a:prstGeom prst="rect">
            <a:avLst/>
          </a:prstGeom>
          <a:noFill/>
          <a:ln>
            <a:noFill/>
          </a:ln>
        </p:spPr>
      </p:pic>
      <p:sp>
        <p:nvSpPr>
          <p:cNvPr id="2" name="TextBox 1">
            <a:extLst>
              <a:ext uri="{FF2B5EF4-FFF2-40B4-BE49-F238E27FC236}">
                <a16:creationId xmlns:a16="http://schemas.microsoft.com/office/drawing/2014/main" id="{83DD2798-4224-B04D-BC44-B194802B750C}"/>
              </a:ext>
            </a:extLst>
          </p:cNvPr>
          <p:cNvSpPr txBox="1"/>
          <p:nvPr/>
        </p:nvSpPr>
        <p:spPr>
          <a:xfrm>
            <a:off x="85250" y="917930"/>
            <a:ext cx="8089900" cy="6186309"/>
          </a:xfrm>
          <a:prstGeom prst="rect">
            <a:avLst/>
          </a:prstGeom>
          <a:noFill/>
        </p:spPr>
        <p:txBody>
          <a:bodyPr wrap="square" rtlCol="0">
            <a:spAutoFit/>
          </a:bodyPr>
          <a:lstStyle/>
          <a:p>
            <a:r>
              <a:rPr lang="en-US" sz="2800" b="1" dirty="0">
                <a:solidFill>
                  <a:srgbClr val="FF9300"/>
                </a:solidFill>
              </a:rPr>
              <a:t>Step 3: COOK (Temperature)</a:t>
            </a:r>
          </a:p>
          <a:p>
            <a:endParaRPr lang="en-US" sz="2800" b="1" dirty="0"/>
          </a:p>
          <a:p>
            <a:pPr eaLnBrk="1" hangingPunct="1"/>
            <a:r>
              <a:rPr lang="en-US" altLang="en-US" sz="2400" dirty="0">
                <a:latin typeface="Arial" panose="020B0604020202020204" pitchFamily="34" charset="0"/>
              </a:rPr>
              <a:t>Raw foods need to be cooked to different internal temperatures – use a food </a:t>
            </a:r>
            <a:r>
              <a:rPr lang="en-US" altLang="en-US" sz="2400" u="sng" dirty="0">
                <a:latin typeface="Arial" panose="020B0604020202020204" pitchFamily="34" charset="0"/>
              </a:rPr>
              <a:t>thermometer</a:t>
            </a:r>
            <a:r>
              <a:rPr lang="en-US" altLang="en-US" sz="2400" dirty="0">
                <a:latin typeface="Arial" panose="020B0604020202020204" pitchFamily="34" charset="0"/>
              </a:rPr>
              <a:t>  </a:t>
            </a:r>
          </a:p>
          <a:p>
            <a:pPr eaLnBrk="1" hangingPunct="1"/>
            <a:r>
              <a:rPr lang="en-US" altLang="en-US" sz="2400" dirty="0">
                <a:latin typeface="Arial" panose="020B0604020202020204" pitchFamily="34" charset="0"/>
              </a:rPr>
              <a:t>to check.</a:t>
            </a:r>
          </a:p>
          <a:p>
            <a:pPr eaLnBrk="1" hangingPunct="1"/>
            <a:r>
              <a:rPr lang="en-US" altLang="en-US" sz="2800" dirty="0">
                <a:latin typeface="Arial" panose="020B0604020202020204" pitchFamily="34" charset="0"/>
              </a:rPr>
              <a:t>	  </a:t>
            </a:r>
          </a:p>
          <a:p>
            <a:pPr eaLnBrk="1" hangingPunct="1"/>
            <a:r>
              <a:rPr lang="en-US" altLang="en-US" sz="2800" dirty="0">
                <a:latin typeface="Arial" panose="020B0604020202020204" pitchFamily="34" charset="0"/>
              </a:rPr>
              <a:t>	  </a:t>
            </a:r>
            <a:r>
              <a:rPr lang="en-US" altLang="en-US" sz="2200" dirty="0">
                <a:latin typeface="Arial" panose="020B0604020202020204" pitchFamily="34" charset="0"/>
              </a:rPr>
              <a:t>Steak and 			          Poultry:180</a:t>
            </a:r>
            <a:r>
              <a:rPr lang="en-US" altLang="en-US" sz="2200" dirty="0">
                <a:latin typeface="Arial" panose="020B0604020202020204" pitchFamily="34" charset="0"/>
                <a:sym typeface="Symbol" pitchFamily="2" charset="2"/>
              </a:rPr>
              <a:t></a:t>
            </a:r>
            <a:r>
              <a:rPr lang="en-US" altLang="en-US" sz="2200" dirty="0">
                <a:latin typeface="Arial" panose="020B0604020202020204" pitchFamily="34" charset="0"/>
              </a:rPr>
              <a:t>F/82ºC</a:t>
            </a:r>
          </a:p>
          <a:p>
            <a:pPr eaLnBrk="1" hangingPunct="1"/>
            <a:r>
              <a:rPr lang="en-US" altLang="en-US" sz="2200" dirty="0">
                <a:latin typeface="Arial" panose="020B0604020202020204" pitchFamily="34" charset="0"/>
              </a:rPr>
              <a:t>	   Roast beef:145</a:t>
            </a:r>
            <a:r>
              <a:rPr lang="en-US" altLang="en-US" sz="2200" dirty="0">
                <a:latin typeface="Arial" panose="020B0604020202020204" pitchFamily="34" charset="0"/>
                <a:sym typeface="Symbol" pitchFamily="2" charset="2"/>
              </a:rPr>
              <a:t></a:t>
            </a:r>
            <a:r>
              <a:rPr lang="en-US" altLang="en-US" sz="2200" dirty="0">
                <a:latin typeface="Arial" panose="020B0604020202020204" pitchFamily="34" charset="0"/>
              </a:rPr>
              <a:t>F/62ºC   			</a:t>
            </a:r>
          </a:p>
          <a:p>
            <a:r>
              <a:rPr lang="en-US" altLang="en-US" sz="2200" dirty="0">
                <a:latin typeface="Arial" panose="020B0604020202020204" pitchFamily="34" charset="0"/>
              </a:rPr>
              <a:t>					</a:t>
            </a:r>
          </a:p>
          <a:p>
            <a:pPr eaLnBrk="1" hangingPunct="1"/>
            <a:r>
              <a:rPr lang="en-US" altLang="en-US" sz="2200" dirty="0">
                <a:latin typeface="Arial" panose="020B0604020202020204" pitchFamily="34" charset="0"/>
              </a:rPr>
              <a:t>	  </a:t>
            </a:r>
          </a:p>
          <a:p>
            <a:pPr eaLnBrk="1" hangingPunct="1"/>
            <a:r>
              <a:rPr lang="en-US" altLang="en-US" sz="2200" dirty="0">
                <a:latin typeface="Arial" panose="020B0604020202020204" pitchFamily="34" charset="0"/>
              </a:rPr>
              <a:t>	  Ground beef:160</a:t>
            </a:r>
            <a:r>
              <a:rPr lang="en-US" altLang="en-US" sz="2200" dirty="0">
                <a:latin typeface="Arial" panose="020B0604020202020204" pitchFamily="34" charset="0"/>
                <a:sym typeface="Symbol" pitchFamily="2" charset="2"/>
              </a:rPr>
              <a:t></a:t>
            </a:r>
            <a:r>
              <a:rPr lang="en-US" altLang="en-US" sz="2200" dirty="0">
                <a:latin typeface="Arial" panose="020B0604020202020204" pitchFamily="34" charset="0"/>
              </a:rPr>
              <a:t>F/71ºC	          Fish:145</a:t>
            </a:r>
            <a:r>
              <a:rPr lang="en-US" altLang="en-US" sz="2200" dirty="0">
                <a:latin typeface="Arial" panose="020B0604020202020204" pitchFamily="34" charset="0"/>
                <a:sym typeface="Symbol" pitchFamily="2" charset="2"/>
              </a:rPr>
              <a:t></a:t>
            </a:r>
            <a:r>
              <a:rPr lang="en-US" altLang="en-US" sz="2200" dirty="0">
                <a:latin typeface="Arial" panose="020B0604020202020204" pitchFamily="34" charset="0"/>
              </a:rPr>
              <a:t>F/62ºC </a:t>
            </a:r>
          </a:p>
          <a:p>
            <a:pPr eaLnBrk="1" hangingPunct="1">
              <a:lnSpc>
                <a:spcPct val="80000"/>
              </a:lnSpc>
            </a:pPr>
            <a:r>
              <a:rPr lang="en-US" altLang="en-US" sz="2200" dirty="0">
                <a:latin typeface="Arial" panose="020B0604020202020204" pitchFamily="34" charset="0"/>
              </a:rPr>
              <a:t>					</a:t>
            </a:r>
          </a:p>
          <a:p>
            <a:endParaRPr lang="en-US" sz="2800" b="1" dirty="0"/>
          </a:p>
          <a:p>
            <a:endParaRPr lang="en-US" sz="2800" b="1" dirty="0"/>
          </a:p>
          <a:p>
            <a:pPr eaLnBrk="1" hangingPunct="1">
              <a:lnSpc>
                <a:spcPct val="80000"/>
              </a:lnSpc>
            </a:pPr>
            <a:endParaRPr lang="en-US" altLang="en-US" sz="2800" b="1" dirty="0"/>
          </a:p>
          <a:p>
            <a:endParaRPr lang="en-US" sz="2800" b="1" dirty="0"/>
          </a:p>
        </p:txBody>
      </p:sp>
      <p:pic>
        <p:nvPicPr>
          <p:cNvPr id="5" name="Picture 4" descr="A picture containing device, thermometer, gauge&#10;&#10;Description automatically generated">
            <a:extLst>
              <a:ext uri="{FF2B5EF4-FFF2-40B4-BE49-F238E27FC236}">
                <a16:creationId xmlns:a16="http://schemas.microsoft.com/office/drawing/2014/main" id="{BF27FBD0-F6AA-7E4B-AD5C-E3E6CB5735C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626100" y="2133167"/>
            <a:ext cx="802547" cy="628217"/>
          </a:xfrm>
          <a:prstGeom prst="rect">
            <a:avLst/>
          </a:prstGeom>
        </p:spPr>
      </p:pic>
      <p:pic>
        <p:nvPicPr>
          <p:cNvPr id="9" name="Picture 8" descr="A piece of meat on a grill&#10;&#10;Description automatically generated with medium confidence">
            <a:extLst>
              <a:ext uri="{FF2B5EF4-FFF2-40B4-BE49-F238E27FC236}">
                <a16:creationId xmlns:a16="http://schemas.microsoft.com/office/drawing/2014/main" id="{DB1F77C6-174C-A141-B1A1-14034E06DF4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87423" y="3361373"/>
            <a:ext cx="1099605" cy="733070"/>
          </a:xfrm>
          <a:prstGeom prst="rect">
            <a:avLst/>
          </a:prstGeom>
        </p:spPr>
      </p:pic>
      <p:pic>
        <p:nvPicPr>
          <p:cNvPr id="15" name="Picture 14" descr="A plate of food&#10;&#10;Description automatically generated with medium confidence">
            <a:extLst>
              <a:ext uri="{FF2B5EF4-FFF2-40B4-BE49-F238E27FC236}">
                <a16:creationId xmlns:a16="http://schemas.microsoft.com/office/drawing/2014/main" id="{194C471E-4E37-F446-92CF-7C39DE1046B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59686" y="4207272"/>
            <a:ext cx="1127342" cy="857250"/>
          </a:xfrm>
          <a:prstGeom prst="rect">
            <a:avLst/>
          </a:prstGeom>
        </p:spPr>
      </p:pic>
      <p:pic>
        <p:nvPicPr>
          <p:cNvPr id="18" name="Picture 17" descr="A picture containing plate, table, food, dish&#10;&#10;Description automatically generated">
            <a:extLst>
              <a:ext uri="{FF2B5EF4-FFF2-40B4-BE49-F238E27FC236}">
                <a16:creationId xmlns:a16="http://schemas.microsoft.com/office/drawing/2014/main" id="{577661F2-C595-9F47-8853-D0E63E2E3877}"/>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327294" y="2761384"/>
            <a:ext cx="1099605" cy="1032222"/>
          </a:xfrm>
          <a:prstGeom prst="rect">
            <a:avLst/>
          </a:prstGeom>
        </p:spPr>
      </p:pic>
      <p:pic>
        <p:nvPicPr>
          <p:cNvPr id="21" name="Picture 20" descr="A piece of raw fish on a plate&#10;&#10;Description automatically generated with low confidence">
            <a:extLst>
              <a:ext uri="{FF2B5EF4-FFF2-40B4-BE49-F238E27FC236}">
                <a16:creationId xmlns:a16="http://schemas.microsoft.com/office/drawing/2014/main" id="{546C63FD-CCDE-2C4F-910F-867CB3FFB95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4414809" y="3914268"/>
            <a:ext cx="1001741" cy="1150254"/>
          </a:xfrm>
          <a:prstGeom prst="rect">
            <a:avLst/>
          </a:prstGeom>
        </p:spPr>
      </p:pic>
      <p:pic>
        <p:nvPicPr>
          <p:cNvPr id="12" name="Picture 11" descr="Text&#10;&#10;Description automatically generated">
            <a:extLst>
              <a:ext uri="{FF2B5EF4-FFF2-40B4-BE49-F238E27FC236}">
                <a16:creationId xmlns:a16="http://schemas.microsoft.com/office/drawing/2014/main" id="{9CAA848B-DB6D-4C49-A9AF-527CD5B51812}"/>
              </a:ext>
            </a:extLst>
          </p:cNvPr>
          <p:cNvPicPr>
            <a:picLocks noChangeAspect="1"/>
          </p:cNvPicPr>
          <p:nvPr/>
        </p:nvPicPr>
        <p:blipFill>
          <a:blip r:embed="rId15">
            <a:extLst>
              <a:ext uri="{837473B0-CC2E-450A-ABE3-18F120FF3D39}">
                <a1611:picAttrSrcUrl xmlns:a1611="http://schemas.microsoft.com/office/drawing/2016/11/main" r:id="rId16"/>
              </a:ext>
            </a:extLst>
          </a:blip>
          <a:stretch>
            <a:fillRect/>
          </a:stretch>
        </p:blipFill>
        <p:spPr>
          <a:xfrm>
            <a:off x="7803200" y="2681600"/>
            <a:ext cx="1340800" cy="1272502"/>
          </a:xfrm>
          <a:prstGeom prst="rect">
            <a:avLst/>
          </a:prstGeom>
          <a:solidFill>
            <a:schemeClr val="accent4"/>
          </a:solidFill>
        </p:spPr>
      </p:pic>
    </p:spTree>
    <p:extLst>
      <p:ext uri="{BB962C8B-B14F-4D97-AF65-F5344CB8AC3E}">
        <p14:creationId xmlns:p14="http://schemas.microsoft.com/office/powerpoint/2010/main" val="162776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3CC33"/>
              </a:buClr>
              <a:buSzPts val="6600"/>
              <a:buFont typeface="Kaushan Script"/>
              <a:buNone/>
            </a:pPr>
            <a:r>
              <a:rPr lang="en" sz="3200" b="1" dirty="0">
                <a:solidFill>
                  <a:srgbClr val="CC33A4"/>
                </a:solidFill>
              </a:rPr>
              <a:t>Preventing Food-Borne Illness</a:t>
            </a:r>
            <a:endParaRPr sz="3200" b="1" dirty="0">
              <a:solidFill>
                <a:srgbClr val="CC33A4"/>
              </a:solidFill>
            </a:endParaRPr>
          </a:p>
        </p:txBody>
      </p:sp>
      <p:pic>
        <p:nvPicPr>
          <p:cNvPr id="186" name="Google Shape;186;p32"/>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187" name="Google Shape;187;p32"/>
          <p:cNvPicPr preferRelativeResize="0"/>
          <p:nvPr/>
        </p:nvPicPr>
        <p:blipFill>
          <a:blip r:embed="rId4">
            <a:alphaModFix/>
          </a:blip>
          <a:stretch>
            <a:fillRect/>
          </a:stretch>
        </p:blipFill>
        <p:spPr>
          <a:xfrm>
            <a:off x="7803200" y="1340800"/>
            <a:ext cx="1340800" cy="1340800"/>
          </a:xfrm>
          <a:prstGeom prst="rect">
            <a:avLst/>
          </a:prstGeom>
          <a:noFill/>
          <a:ln>
            <a:noFill/>
          </a:ln>
        </p:spPr>
      </p:pic>
      <p:sp>
        <p:nvSpPr>
          <p:cNvPr id="2" name="TextBox 1">
            <a:extLst>
              <a:ext uri="{FF2B5EF4-FFF2-40B4-BE49-F238E27FC236}">
                <a16:creationId xmlns:a16="http://schemas.microsoft.com/office/drawing/2014/main" id="{83DD2798-4224-B04D-BC44-B194802B750C}"/>
              </a:ext>
            </a:extLst>
          </p:cNvPr>
          <p:cNvSpPr txBox="1"/>
          <p:nvPr/>
        </p:nvSpPr>
        <p:spPr>
          <a:xfrm>
            <a:off x="85250" y="917930"/>
            <a:ext cx="8089900" cy="5139869"/>
          </a:xfrm>
          <a:prstGeom prst="rect">
            <a:avLst/>
          </a:prstGeom>
          <a:noFill/>
        </p:spPr>
        <p:txBody>
          <a:bodyPr wrap="square" rtlCol="0">
            <a:spAutoFit/>
          </a:bodyPr>
          <a:lstStyle/>
          <a:p>
            <a:r>
              <a:rPr lang="en-US" sz="2800" b="1" dirty="0">
                <a:solidFill>
                  <a:srgbClr val="00B0F0"/>
                </a:solidFill>
              </a:rPr>
              <a:t>Step 4: CHILL (Temperature)</a:t>
            </a:r>
          </a:p>
          <a:p>
            <a:endParaRPr lang="en-US" sz="2800" b="1" dirty="0"/>
          </a:p>
          <a:p>
            <a:pPr eaLnBrk="1" hangingPunct="1"/>
            <a:r>
              <a:rPr lang="en-US" altLang="en-US" sz="2400" dirty="0">
                <a:latin typeface="Arial" panose="020B0604020202020204" pitchFamily="34" charset="0"/>
              </a:rPr>
              <a:t>	Refrigerate or </a:t>
            </a:r>
            <a:r>
              <a:rPr lang="en-US" altLang="en-US" sz="2400" dirty="0">
                <a:effectLst>
                  <a:glow rad="127000">
                    <a:schemeClr val="accent1">
                      <a:lumMod val="50000"/>
                    </a:schemeClr>
                  </a:glow>
                </a:effectLst>
                <a:latin typeface="Arial" panose="020B0604020202020204" pitchFamily="34" charset="0"/>
              </a:rPr>
              <a:t>freeze</a:t>
            </a:r>
            <a:r>
              <a:rPr lang="en-US" altLang="en-US" sz="2400" dirty="0">
                <a:latin typeface="Arial" panose="020B0604020202020204" pitchFamily="34" charset="0"/>
              </a:rPr>
              <a:t> food that can go bad 	(perishables), prepared food and leftovers </a:t>
            </a:r>
          </a:p>
          <a:p>
            <a:pPr eaLnBrk="1" hangingPunct="1"/>
            <a:r>
              <a:rPr lang="en-US" altLang="en-US" sz="2400" dirty="0">
                <a:latin typeface="Arial" panose="020B0604020202020204" pitchFamily="34" charset="0"/>
              </a:rPr>
              <a:t>	within 2 hours. </a:t>
            </a:r>
          </a:p>
          <a:p>
            <a:pPr eaLnBrk="1" hangingPunct="1">
              <a:buFont typeface="Wingdings" pitchFamily="2" charset="2"/>
              <a:buNone/>
            </a:pPr>
            <a:endParaRPr lang="en-US" altLang="en-US" sz="2400" dirty="0">
              <a:latin typeface="Arial" panose="020B0604020202020204" pitchFamily="34" charset="0"/>
            </a:endParaRPr>
          </a:p>
          <a:p>
            <a:pPr eaLnBrk="1" hangingPunct="1"/>
            <a:r>
              <a:rPr lang="en-US" altLang="en-US" sz="2400" dirty="0">
                <a:latin typeface="Arial" panose="020B0604020202020204" pitchFamily="34" charset="0"/>
              </a:rPr>
              <a:t>	</a:t>
            </a:r>
            <a:r>
              <a:rPr lang="en-US" altLang="en-US" sz="2400" dirty="0">
                <a:highlight>
                  <a:srgbClr val="FF0000"/>
                </a:highlight>
                <a:latin typeface="Arial" panose="020B0604020202020204" pitchFamily="34" charset="0"/>
              </a:rPr>
              <a:t>Never defrost food at room temperature</a:t>
            </a:r>
          </a:p>
          <a:p>
            <a:pPr eaLnBrk="1" hangingPunct="1"/>
            <a:endParaRPr lang="en-US" altLang="en-US" sz="2400" dirty="0">
              <a:highlight>
                <a:srgbClr val="FF0000"/>
              </a:highlight>
              <a:latin typeface="Arial" panose="020B0604020202020204" pitchFamily="34" charset="0"/>
            </a:endParaRPr>
          </a:p>
          <a:p>
            <a:pPr lvl="1" eaLnBrk="1" hangingPunct="1"/>
            <a:r>
              <a:rPr lang="en-US" altLang="en-US" sz="2400" dirty="0">
                <a:latin typeface="Arial" panose="020B0604020202020204" pitchFamily="34" charset="0"/>
              </a:rPr>
              <a:t>	Thaw food in the refrigerator, under cold running 	water or in the microwave.</a:t>
            </a:r>
          </a:p>
          <a:p>
            <a:pPr lvl="1" eaLnBrk="1" hangingPunct="1"/>
            <a:r>
              <a:rPr lang="en-US" altLang="en-US" sz="2400" dirty="0">
                <a:latin typeface="Arial" panose="020B0604020202020204" pitchFamily="34" charset="0"/>
              </a:rPr>
              <a:t>	Marinate foods in the refrigerator.</a:t>
            </a:r>
          </a:p>
          <a:p>
            <a:pPr eaLnBrk="1" hangingPunct="1"/>
            <a:r>
              <a:rPr lang="en-US" altLang="en-US" sz="2800" dirty="0">
                <a:latin typeface="Arial" panose="020B0604020202020204" pitchFamily="34" charset="0"/>
              </a:rPr>
              <a:t>	  </a:t>
            </a:r>
          </a:p>
          <a:p>
            <a:pPr eaLnBrk="1" hangingPunct="1"/>
            <a:r>
              <a:rPr lang="en-US" altLang="en-US" sz="2800" dirty="0">
                <a:latin typeface="Arial" panose="020B0604020202020204" pitchFamily="34" charset="0"/>
              </a:rPr>
              <a:t>	</a:t>
            </a:r>
            <a:endParaRPr lang="en-US" sz="2800" b="1" dirty="0"/>
          </a:p>
        </p:txBody>
      </p:sp>
      <p:pic>
        <p:nvPicPr>
          <p:cNvPr id="12" name="Picture 11" descr="A picture containing text, refrigerator, appliance, white&#10;&#10;Description automatically generated">
            <a:extLst>
              <a:ext uri="{FF2B5EF4-FFF2-40B4-BE49-F238E27FC236}">
                <a16:creationId xmlns:a16="http://schemas.microsoft.com/office/drawing/2014/main" id="{1DAE16E3-180B-FA46-800B-6E2493777AF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1642738"/>
            <a:ext cx="1340800" cy="1342862"/>
          </a:xfrm>
          <a:prstGeom prst="rect">
            <a:avLst/>
          </a:prstGeom>
        </p:spPr>
      </p:pic>
      <p:pic>
        <p:nvPicPr>
          <p:cNvPr id="4" name="Picture 3" descr="A picture containing clock, white, time, reading&#10;&#10;Description automatically generated">
            <a:extLst>
              <a:ext uri="{FF2B5EF4-FFF2-40B4-BE49-F238E27FC236}">
                <a16:creationId xmlns:a16="http://schemas.microsoft.com/office/drawing/2014/main" id="{89B9745B-AB20-304C-B224-BB328BB5899E}"/>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3060700" y="2571750"/>
            <a:ext cx="616825" cy="608137"/>
          </a:xfrm>
          <a:prstGeom prst="rect">
            <a:avLst/>
          </a:prstGeom>
        </p:spPr>
      </p:pic>
      <p:pic>
        <p:nvPicPr>
          <p:cNvPr id="8" name="Picture 7" descr="Shape, background pattern&#10;&#10;Description automatically generated">
            <a:extLst>
              <a:ext uri="{FF2B5EF4-FFF2-40B4-BE49-F238E27FC236}">
                <a16:creationId xmlns:a16="http://schemas.microsoft.com/office/drawing/2014/main" id="{C3DDD966-2DC0-7941-98AA-455F484E6209}"/>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19018" y="3227097"/>
            <a:ext cx="391582" cy="439671"/>
          </a:xfrm>
          <a:prstGeom prst="rect">
            <a:avLst/>
          </a:prstGeom>
        </p:spPr>
      </p:pic>
      <p:pic>
        <p:nvPicPr>
          <p:cNvPr id="13" name="Picture 12" descr="Icon&#10;&#10;Description automatically generated">
            <a:extLst>
              <a:ext uri="{FF2B5EF4-FFF2-40B4-BE49-F238E27FC236}">
                <a16:creationId xmlns:a16="http://schemas.microsoft.com/office/drawing/2014/main" id="{572AE7F4-1E0D-294B-9FB4-7936CF9558E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57200" y="3986835"/>
            <a:ext cx="391582" cy="339813"/>
          </a:xfrm>
          <a:prstGeom prst="rect">
            <a:avLst/>
          </a:prstGeom>
        </p:spPr>
      </p:pic>
      <p:pic>
        <p:nvPicPr>
          <p:cNvPr id="22" name="Picture 21" descr="Icon&#10;&#10;Description automatically generated">
            <a:extLst>
              <a:ext uri="{FF2B5EF4-FFF2-40B4-BE49-F238E27FC236}">
                <a16:creationId xmlns:a16="http://schemas.microsoft.com/office/drawing/2014/main" id="{655FADD8-A0DC-074F-A9F4-0FBA4D46E71D}"/>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457200" y="4767615"/>
            <a:ext cx="391582" cy="339813"/>
          </a:xfrm>
          <a:prstGeom prst="rect">
            <a:avLst/>
          </a:prstGeom>
        </p:spPr>
      </p:pic>
      <p:pic>
        <p:nvPicPr>
          <p:cNvPr id="6" name="Picture 5" descr="Text&#10;&#10;Description automatically generated">
            <a:extLst>
              <a:ext uri="{FF2B5EF4-FFF2-40B4-BE49-F238E27FC236}">
                <a16:creationId xmlns:a16="http://schemas.microsoft.com/office/drawing/2014/main" id="{CE1196A3-4D86-B04C-A7C6-A5CCCF178CB7}"/>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803200" y="2681600"/>
            <a:ext cx="1340800" cy="1272502"/>
          </a:xfrm>
          <a:prstGeom prst="rect">
            <a:avLst/>
          </a:prstGeom>
          <a:solidFill>
            <a:schemeClr val="accent4"/>
          </a:solidFill>
        </p:spPr>
      </p:pic>
    </p:spTree>
    <p:extLst>
      <p:ext uri="{BB962C8B-B14F-4D97-AF65-F5344CB8AC3E}">
        <p14:creationId xmlns:p14="http://schemas.microsoft.com/office/powerpoint/2010/main" val="55782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FDE32-4504-8D4A-8D71-88056CE530E5}"/>
              </a:ext>
            </a:extLst>
          </p:cNvPr>
          <p:cNvSpPr>
            <a:spLocks noGrp="1"/>
          </p:cNvSpPr>
          <p:nvPr>
            <p:ph type="title"/>
          </p:nvPr>
        </p:nvSpPr>
        <p:spPr/>
        <p:txBody>
          <a:bodyPr/>
          <a:lstStyle/>
          <a:p>
            <a:pPr algn="l"/>
            <a:r>
              <a:rPr lang="en-US" dirty="0"/>
              <a:t> 			Video   </a:t>
            </a:r>
          </a:p>
        </p:txBody>
      </p:sp>
      <p:sp>
        <p:nvSpPr>
          <p:cNvPr id="3" name="Text Placeholder 2">
            <a:extLst>
              <a:ext uri="{FF2B5EF4-FFF2-40B4-BE49-F238E27FC236}">
                <a16:creationId xmlns:a16="http://schemas.microsoft.com/office/drawing/2014/main" id="{809A7577-69E4-1743-A6E3-87F7F2D26F71}"/>
              </a:ext>
            </a:extLst>
          </p:cNvPr>
          <p:cNvSpPr>
            <a:spLocks noGrp="1"/>
          </p:cNvSpPr>
          <p:nvPr>
            <p:ph type="body" idx="1"/>
          </p:nvPr>
        </p:nvSpPr>
        <p:spPr>
          <a:xfrm>
            <a:off x="457200" y="1200150"/>
            <a:ext cx="8432800" cy="3854450"/>
          </a:xfrm>
        </p:spPr>
        <p:txBody>
          <a:bodyPr/>
          <a:lstStyle/>
          <a:p>
            <a:pPr marL="114300" indent="0">
              <a:buNone/>
            </a:pPr>
            <a:r>
              <a:rPr lang="en-US" dirty="0"/>
              <a:t>Public Health Agency of Canada: </a:t>
            </a:r>
          </a:p>
          <a:p>
            <a:pPr marL="114300" indent="0">
              <a:buNone/>
            </a:pPr>
            <a:endParaRPr lang="en-US" dirty="0"/>
          </a:p>
          <a:p>
            <a:pPr marL="114300" indent="0">
              <a:buNone/>
            </a:pPr>
            <a:r>
              <a:rPr lang="en-CA" sz="2800" i="1" dirty="0"/>
              <a:t>Something you ate? - Episode 4: Protecting yourself</a:t>
            </a:r>
          </a:p>
          <a:p>
            <a:pPr marL="114300" indent="0">
              <a:buNone/>
            </a:pPr>
            <a:endParaRPr lang="en-CA" sz="2800" i="1" dirty="0"/>
          </a:p>
          <a:p>
            <a:pPr marL="114300" indent="0">
              <a:buNone/>
            </a:pPr>
            <a:endParaRPr lang="en-CA" sz="2800" i="1" dirty="0"/>
          </a:p>
          <a:p>
            <a:pPr marL="114300" indent="0">
              <a:buNone/>
            </a:pPr>
            <a:endParaRPr lang="en-CA" sz="2800" i="1" dirty="0"/>
          </a:p>
          <a:p>
            <a:pPr lvl="1"/>
            <a:endParaRPr lang="en-US" dirty="0"/>
          </a:p>
        </p:txBody>
      </p:sp>
      <p:pic>
        <p:nvPicPr>
          <p:cNvPr id="5" name="Picture 4">
            <a:hlinkClick r:id="rId3"/>
            <a:extLst>
              <a:ext uri="{FF2B5EF4-FFF2-40B4-BE49-F238E27FC236}">
                <a16:creationId xmlns:a16="http://schemas.microsoft.com/office/drawing/2014/main" id="{CDC51A5C-C0B1-9C47-863A-4A57E3F3C905}"/>
              </a:ext>
            </a:extLst>
          </p:cNvPr>
          <p:cNvPicPr>
            <a:picLocks noChangeAspect="1"/>
          </p:cNvPicPr>
          <p:nvPr/>
        </p:nvPicPr>
        <p:blipFill>
          <a:blip r:embed="rId4"/>
          <a:stretch>
            <a:fillRect/>
          </a:stretch>
        </p:blipFill>
        <p:spPr>
          <a:xfrm>
            <a:off x="3467100" y="2908301"/>
            <a:ext cx="3390900" cy="1983694"/>
          </a:xfrm>
          <a:prstGeom prst="rect">
            <a:avLst/>
          </a:prstGeom>
        </p:spPr>
      </p:pic>
      <p:pic>
        <p:nvPicPr>
          <p:cNvPr id="9" name="Picture 8" descr="Logo&#10;&#10;Description automatically generated">
            <a:extLst>
              <a:ext uri="{FF2B5EF4-FFF2-40B4-BE49-F238E27FC236}">
                <a16:creationId xmlns:a16="http://schemas.microsoft.com/office/drawing/2014/main" id="{3A9BBE48-FBB5-8642-9CF2-C3B09BEF05A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810507" y="24016"/>
            <a:ext cx="1221992" cy="1221173"/>
          </a:xfrm>
          <a:prstGeom prst="rect">
            <a:avLst/>
          </a:prstGeom>
        </p:spPr>
      </p:pic>
      <p:pic>
        <p:nvPicPr>
          <p:cNvPr id="16" name="Google Shape;186;p32">
            <a:extLst>
              <a:ext uri="{FF2B5EF4-FFF2-40B4-BE49-F238E27FC236}">
                <a16:creationId xmlns:a16="http://schemas.microsoft.com/office/drawing/2014/main" id="{D5ECAEE6-C400-074B-9820-6594B11F109D}"/>
              </a:ext>
            </a:extLst>
          </p:cNvPr>
          <p:cNvPicPr preferRelativeResize="0"/>
          <p:nvPr/>
        </p:nvPicPr>
        <p:blipFill>
          <a:blip r:embed="rId7">
            <a:alphaModFix/>
          </a:blip>
          <a:stretch>
            <a:fillRect/>
          </a:stretch>
        </p:blipFill>
        <p:spPr>
          <a:xfrm>
            <a:off x="7803200" y="0"/>
            <a:ext cx="1340800" cy="1340800"/>
          </a:xfrm>
          <a:prstGeom prst="rect">
            <a:avLst/>
          </a:prstGeom>
          <a:noFill/>
          <a:ln>
            <a:noFill/>
          </a:ln>
        </p:spPr>
      </p:pic>
      <p:pic>
        <p:nvPicPr>
          <p:cNvPr id="17" name="Google Shape;187;p32">
            <a:extLst>
              <a:ext uri="{FF2B5EF4-FFF2-40B4-BE49-F238E27FC236}">
                <a16:creationId xmlns:a16="http://schemas.microsoft.com/office/drawing/2014/main" id="{4BE186CD-FE74-B144-B6AB-D1E034722F1F}"/>
              </a:ext>
            </a:extLst>
          </p:cNvPr>
          <p:cNvPicPr preferRelativeResize="0"/>
          <p:nvPr/>
        </p:nvPicPr>
        <p:blipFill>
          <a:blip r:embed="rId8">
            <a:alphaModFix/>
          </a:blip>
          <a:stretch>
            <a:fillRect/>
          </a:stretch>
        </p:blipFill>
        <p:spPr>
          <a:xfrm>
            <a:off x="7803200" y="1340800"/>
            <a:ext cx="1340800" cy="1340800"/>
          </a:xfrm>
          <a:prstGeom prst="rect">
            <a:avLst/>
          </a:prstGeom>
          <a:noFill/>
          <a:ln>
            <a:noFill/>
          </a:ln>
        </p:spPr>
      </p:pic>
    </p:spTree>
    <p:extLst>
      <p:ext uri="{BB962C8B-B14F-4D97-AF65-F5344CB8AC3E}">
        <p14:creationId xmlns:p14="http://schemas.microsoft.com/office/powerpoint/2010/main" val="3969767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F04A-72B3-B443-8855-31B177D3F8CB}"/>
              </a:ext>
            </a:extLst>
          </p:cNvPr>
          <p:cNvSpPr>
            <a:spLocks noGrp="1"/>
          </p:cNvSpPr>
          <p:nvPr>
            <p:ph type="title"/>
          </p:nvPr>
        </p:nvSpPr>
        <p:spPr/>
        <p:txBody>
          <a:bodyPr/>
          <a:lstStyle/>
          <a:p>
            <a:r>
              <a:rPr lang="en-US" b="1" dirty="0"/>
              <a:t>Vocabulary Chart</a:t>
            </a:r>
          </a:p>
        </p:txBody>
      </p:sp>
      <p:sp>
        <p:nvSpPr>
          <p:cNvPr id="3" name="Text Placeholder 2">
            <a:extLst>
              <a:ext uri="{FF2B5EF4-FFF2-40B4-BE49-F238E27FC236}">
                <a16:creationId xmlns:a16="http://schemas.microsoft.com/office/drawing/2014/main" id="{0E0F8E16-F35F-DD4E-BFF6-919D74B0D071}"/>
              </a:ext>
            </a:extLst>
          </p:cNvPr>
          <p:cNvSpPr>
            <a:spLocks noGrp="1"/>
          </p:cNvSpPr>
          <p:nvPr>
            <p:ph type="body" idx="1"/>
          </p:nvPr>
        </p:nvSpPr>
        <p:spPr>
          <a:xfrm>
            <a:off x="457200" y="1200150"/>
            <a:ext cx="8229600" cy="3394472"/>
          </a:xfrm>
        </p:spPr>
        <p:txBody>
          <a:bodyPr/>
          <a:lstStyle/>
          <a:p>
            <a:pPr marL="114300" indent="0">
              <a:buNone/>
            </a:pPr>
            <a:r>
              <a:rPr lang="en-US" sz="2800" dirty="0"/>
              <a:t>Take some time to add new words</a:t>
            </a:r>
          </a:p>
          <a:p>
            <a:pPr marL="114300" indent="0">
              <a:buNone/>
            </a:pPr>
            <a:r>
              <a:rPr lang="en-US" sz="2800" dirty="0"/>
              <a:t> to your vocabulary sheet. In your groups, complete the </a:t>
            </a:r>
            <a:r>
              <a:rPr lang="en-US" sz="2800" b="1" i="1" dirty="0"/>
              <a:t>Food-Borne </a:t>
            </a:r>
            <a:r>
              <a:rPr lang="en-US" sz="2800" b="1" i="1"/>
              <a:t>Illness</a:t>
            </a:r>
            <a:r>
              <a:rPr lang="en-US" sz="2800" b="1"/>
              <a:t> </a:t>
            </a:r>
            <a:r>
              <a:rPr lang="en-US" sz="2800" dirty="0"/>
              <a:t>c</a:t>
            </a:r>
            <a:r>
              <a:rPr lang="en-US" sz="2800"/>
              <a:t>hart</a:t>
            </a:r>
            <a:r>
              <a:rPr lang="en-US" sz="2800" dirty="0"/>
              <a:t>.</a:t>
            </a:r>
          </a:p>
          <a:p>
            <a:pPr marL="114300" indent="0">
              <a:buNone/>
            </a:pPr>
            <a:endParaRPr lang="en-US" sz="2400" dirty="0"/>
          </a:p>
          <a:p>
            <a:pPr marL="114300" indent="0">
              <a:buNone/>
            </a:pPr>
            <a:r>
              <a:rPr lang="en-US" sz="2400" dirty="0"/>
              <a:t>(See examples on next slide)</a:t>
            </a:r>
          </a:p>
        </p:txBody>
      </p:sp>
      <p:pic>
        <p:nvPicPr>
          <p:cNvPr id="7" name="Google Shape;186;p32">
            <a:extLst>
              <a:ext uri="{FF2B5EF4-FFF2-40B4-BE49-F238E27FC236}">
                <a16:creationId xmlns:a16="http://schemas.microsoft.com/office/drawing/2014/main" id="{6582FEAB-13C5-674E-BCA0-A7D3B407703B}"/>
              </a:ext>
            </a:extLst>
          </p:cNvPr>
          <p:cNvPicPr preferRelativeResize="0"/>
          <p:nvPr/>
        </p:nvPicPr>
        <p:blipFill>
          <a:blip r:embed="rId2">
            <a:alphaModFix/>
          </a:blip>
          <a:stretch>
            <a:fillRect/>
          </a:stretch>
        </p:blipFill>
        <p:spPr>
          <a:xfrm>
            <a:off x="7803200" y="0"/>
            <a:ext cx="1340800" cy="1340800"/>
          </a:xfrm>
          <a:prstGeom prst="rect">
            <a:avLst/>
          </a:prstGeom>
          <a:noFill/>
          <a:ln>
            <a:noFill/>
          </a:ln>
        </p:spPr>
      </p:pic>
      <p:pic>
        <p:nvPicPr>
          <p:cNvPr id="8" name="Google Shape;187;p32">
            <a:extLst>
              <a:ext uri="{FF2B5EF4-FFF2-40B4-BE49-F238E27FC236}">
                <a16:creationId xmlns:a16="http://schemas.microsoft.com/office/drawing/2014/main" id="{47D972AD-4E82-CC49-A15E-9BC6D8855328}"/>
              </a:ext>
            </a:extLst>
          </p:cNvPr>
          <p:cNvPicPr preferRelativeResize="0"/>
          <p:nvPr/>
        </p:nvPicPr>
        <p:blipFill>
          <a:blip r:embed="rId3">
            <a:alphaModFix/>
          </a:blip>
          <a:stretch>
            <a:fillRect/>
          </a:stretch>
        </p:blipFill>
        <p:spPr>
          <a:xfrm>
            <a:off x="7803200" y="1340800"/>
            <a:ext cx="1340800" cy="1340800"/>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76015A08-6566-BB46-AA6F-E82C7B54E56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03200" y="2681600"/>
            <a:ext cx="1340800" cy="1340800"/>
          </a:xfrm>
          <a:prstGeom prst="rect">
            <a:avLst/>
          </a:prstGeom>
          <a:solidFill>
            <a:schemeClr val="tx1"/>
          </a:solidFill>
        </p:spPr>
      </p:pic>
      <p:pic>
        <p:nvPicPr>
          <p:cNvPr id="10" name="Picture 9" descr="A picture containing icon&#10;&#10;Description automatically generated">
            <a:extLst>
              <a:ext uri="{FF2B5EF4-FFF2-40B4-BE49-F238E27FC236}">
                <a16:creationId xmlns:a16="http://schemas.microsoft.com/office/drawing/2014/main" id="{CF413098-8528-0A46-89BB-3BCC0C04BEE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803200" y="4022400"/>
            <a:ext cx="1340800" cy="1028701"/>
          </a:xfrm>
          <a:prstGeom prst="rect">
            <a:avLst/>
          </a:prstGeom>
        </p:spPr>
      </p:pic>
    </p:spTree>
    <p:extLst>
      <p:ext uri="{BB962C8B-B14F-4D97-AF65-F5344CB8AC3E}">
        <p14:creationId xmlns:p14="http://schemas.microsoft.com/office/powerpoint/2010/main" val="3608895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F04A-72B3-B443-8855-31B177D3F8CB}"/>
              </a:ext>
            </a:extLst>
          </p:cNvPr>
          <p:cNvSpPr>
            <a:spLocks noGrp="1"/>
          </p:cNvSpPr>
          <p:nvPr>
            <p:ph type="title"/>
          </p:nvPr>
        </p:nvSpPr>
        <p:spPr/>
        <p:txBody>
          <a:bodyPr/>
          <a:lstStyle/>
          <a:p>
            <a:r>
              <a:rPr lang="en-US" b="1" dirty="0"/>
              <a:t>Vocabulary Chart</a:t>
            </a:r>
          </a:p>
        </p:txBody>
      </p:sp>
      <p:sp>
        <p:nvSpPr>
          <p:cNvPr id="3" name="Text Placeholder 2">
            <a:extLst>
              <a:ext uri="{FF2B5EF4-FFF2-40B4-BE49-F238E27FC236}">
                <a16:creationId xmlns:a16="http://schemas.microsoft.com/office/drawing/2014/main" id="{0E0F8E16-F35F-DD4E-BFF6-919D74B0D071}"/>
              </a:ext>
            </a:extLst>
          </p:cNvPr>
          <p:cNvSpPr>
            <a:spLocks noGrp="1"/>
          </p:cNvSpPr>
          <p:nvPr>
            <p:ph type="body" idx="1"/>
          </p:nvPr>
        </p:nvSpPr>
        <p:spPr>
          <a:xfrm>
            <a:off x="457200" y="1200150"/>
            <a:ext cx="8229600" cy="3394472"/>
          </a:xfrm>
        </p:spPr>
        <p:txBody>
          <a:bodyPr/>
          <a:lstStyle/>
          <a:p>
            <a:pPr marL="114300" indent="0">
              <a:buNone/>
            </a:pPr>
            <a:endParaRPr lang="en-US" sz="2400" dirty="0"/>
          </a:p>
          <a:p>
            <a:pPr marL="114300" indent="0">
              <a:buNone/>
            </a:pPr>
            <a:endParaRPr lang="en-US" sz="2400" dirty="0"/>
          </a:p>
        </p:txBody>
      </p:sp>
      <p:graphicFrame>
        <p:nvGraphicFramePr>
          <p:cNvPr id="6" name="Table 6">
            <a:extLst>
              <a:ext uri="{FF2B5EF4-FFF2-40B4-BE49-F238E27FC236}">
                <a16:creationId xmlns:a16="http://schemas.microsoft.com/office/drawing/2014/main" id="{7C8AA5CE-69AB-F649-8989-B5D8B799ED7F}"/>
              </a:ext>
            </a:extLst>
          </p:cNvPr>
          <p:cNvGraphicFramePr>
            <a:graphicFrameLocks noGrp="1"/>
          </p:cNvGraphicFramePr>
          <p:nvPr>
            <p:extLst>
              <p:ext uri="{D42A27DB-BD31-4B8C-83A1-F6EECF244321}">
                <p14:modId xmlns:p14="http://schemas.microsoft.com/office/powerpoint/2010/main" val="2951216380"/>
              </p:ext>
            </p:extLst>
          </p:nvPr>
        </p:nvGraphicFramePr>
        <p:xfrm>
          <a:off x="457200" y="1414843"/>
          <a:ext cx="6997700" cy="1369949"/>
        </p:xfrm>
        <a:graphic>
          <a:graphicData uri="http://schemas.openxmlformats.org/drawingml/2006/table">
            <a:tbl>
              <a:tblPr firstRow="1" bandRow="1">
                <a:tableStyleId>{D7AC3CCA-C797-4891-BE02-D94E43425B78}</a:tableStyleId>
              </a:tblPr>
              <a:tblGrid>
                <a:gridCol w="931420">
                  <a:extLst>
                    <a:ext uri="{9D8B030D-6E8A-4147-A177-3AD203B41FA5}">
                      <a16:colId xmlns:a16="http://schemas.microsoft.com/office/drawing/2014/main" val="4211843865"/>
                    </a:ext>
                  </a:extLst>
                </a:gridCol>
                <a:gridCol w="4036154">
                  <a:extLst>
                    <a:ext uri="{9D8B030D-6E8A-4147-A177-3AD203B41FA5}">
                      <a16:colId xmlns:a16="http://schemas.microsoft.com/office/drawing/2014/main" val="3661619110"/>
                    </a:ext>
                  </a:extLst>
                </a:gridCol>
                <a:gridCol w="2030126">
                  <a:extLst>
                    <a:ext uri="{9D8B030D-6E8A-4147-A177-3AD203B41FA5}">
                      <a16:colId xmlns:a16="http://schemas.microsoft.com/office/drawing/2014/main" val="948216369"/>
                    </a:ext>
                  </a:extLst>
                </a:gridCol>
              </a:tblGrid>
              <a:tr h="285750">
                <a:tc>
                  <a:txBody>
                    <a:bodyPr/>
                    <a:lstStyle/>
                    <a:p>
                      <a:pPr algn="ctr">
                        <a:lnSpc>
                          <a:spcPct val="90000"/>
                        </a:lnSpc>
                        <a:spcAft>
                          <a:spcPts val="1565"/>
                        </a:spcAft>
                      </a:pPr>
                      <a:r>
                        <a:rPr lang="en-CA" sz="1200" b="1" dirty="0">
                          <a:effectLst/>
                          <a:latin typeface="Calibri" panose="020F0502020204030204" pitchFamily="34" charset="0"/>
                          <a:ea typeface="Times New Roman" panose="02020603050405020304" pitchFamily="18" charset="0"/>
                          <a:cs typeface="Times New Roman" panose="02020603050405020304" pitchFamily="18" charset="0"/>
                        </a:rPr>
                        <a:t>Word</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algn="ctr">
                        <a:lnSpc>
                          <a:spcPct val="107000"/>
                        </a:lnSpc>
                      </a:pPr>
                      <a:r>
                        <a:rPr lang="en-CA" sz="1200" b="1">
                          <a:solidFill>
                            <a:srgbClr val="000000"/>
                          </a:solidFill>
                          <a:effectLst/>
                          <a:latin typeface="Calibri" panose="020F0502020204030204" pitchFamily="34" charset="0"/>
                          <a:ea typeface="Garamond" panose="02020404030301010803" pitchFamily="18" charset="0"/>
                          <a:cs typeface="Garamond" panose="02020404030301010803" pitchFamily="18" charset="0"/>
                        </a:rPr>
                        <a:t>Definition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algn="ctr">
                        <a:lnSpc>
                          <a:spcPct val="107000"/>
                        </a:lnSpc>
                      </a:pPr>
                      <a:r>
                        <a:rPr lang="en-CA" sz="1200" b="1" dirty="0">
                          <a:solidFill>
                            <a:srgbClr val="000000"/>
                          </a:solidFill>
                          <a:effectLst/>
                          <a:latin typeface="Calibri" panose="020F0502020204030204" pitchFamily="34" charset="0"/>
                          <a:ea typeface="Garamond" panose="02020404030301010803" pitchFamily="18" charset="0"/>
                          <a:cs typeface="Garamond" panose="02020404030301010803" pitchFamily="18" charset="0"/>
                        </a:rPr>
                        <a:t>Example: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CA" sz="1200" b="1" dirty="0">
                          <a:solidFill>
                            <a:srgbClr val="000000"/>
                          </a:solidFill>
                          <a:effectLst/>
                          <a:latin typeface="Calibri" panose="020F0502020204030204" pitchFamily="34" charset="0"/>
                          <a:ea typeface="Garamond" panose="02020404030301010803" pitchFamily="18" charset="0"/>
                          <a:cs typeface="Garamond" panose="02020404030301010803" pitchFamily="18" charset="0"/>
                        </a:rPr>
                        <a:t>(Use this word in a sentence)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extLst>
                  <a:ext uri="{0D108BD9-81ED-4DB2-BD59-A6C34878D82A}">
                    <a16:rowId xmlns:a16="http://schemas.microsoft.com/office/drawing/2014/main" val="2725405377"/>
                  </a:ext>
                </a:extLst>
              </a:tr>
              <a:tr h="285750">
                <a:tc>
                  <a:txBody>
                    <a:bodyPr/>
                    <a:lstStyle/>
                    <a:p>
                      <a:pPr algn="ctr">
                        <a:lnSpc>
                          <a:spcPct val="90000"/>
                        </a:lnSpc>
                        <a:spcAft>
                          <a:spcPts val="1565"/>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1565"/>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bacteria </a:t>
                      </a:r>
                    </a:p>
                  </a:txBody>
                  <a:tcPr marL="68580" marR="63500" marT="0" marB="0"/>
                </a:tc>
                <a:tc>
                  <a:txBody>
                    <a:bodyPr/>
                    <a:lstStyle/>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b="0" i="0" u="none" strike="noStrike" cap="none" dirty="0">
                          <a:solidFill>
                            <a:schemeClr val="dk1"/>
                          </a:solidFill>
                          <a:effectLst/>
                          <a:latin typeface="+mn-lt"/>
                          <a:ea typeface="+mn-ea"/>
                          <a:cs typeface="+mn-cs"/>
                          <a:sym typeface="Arial"/>
                        </a:rPr>
                        <a:t> any one of a group of very small living things or organisms that often cause disease</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CA" sz="1200" dirty="0">
                          <a:effectLst/>
                          <a:latin typeface="Calibri" panose="020F0502020204030204" pitchFamily="34" charset="0"/>
                          <a:ea typeface="Calibri" panose="020F0502020204030204" pitchFamily="34" charset="0"/>
                          <a:cs typeface="Times New Roman" panose="02020603050405020304" pitchFamily="18" charset="0"/>
                        </a:rPr>
                        <a:t>Keep food in the refrigerator to prevent bacteria from growing on it.</a:t>
                      </a:r>
                    </a:p>
                  </a:txBody>
                  <a:tcPr marL="68580" marR="63500" marT="0" marB="0"/>
                </a:tc>
                <a:extLst>
                  <a:ext uri="{0D108BD9-81ED-4DB2-BD59-A6C34878D82A}">
                    <a16:rowId xmlns:a16="http://schemas.microsoft.com/office/drawing/2014/main" val="4282802584"/>
                  </a:ext>
                </a:extLst>
              </a:tr>
            </a:tbl>
          </a:graphicData>
        </a:graphic>
      </p:graphicFrame>
      <p:pic>
        <p:nvPicPr>
          <p:cNvPr id="7" name="Google Shape;186;p32">
            <a:extLst>
              <a:ext uri="{FF2B5EF4-FFF2-40B4-BE49-F238E27FC236}">
                <a16:creationId xmlns:a16="http://schemas.microsoft.com/office/drawing/2014/main" id="{AFFA4FE1-8232-384A-8CCB-9A0C41E32DE0}"/>
              </a:ext>
            </a:extLst>
          </p:cNvPr>
          <p:cNvPicPr preferRelativeResize="0"/>
          <p:nvPr/>
        </p:nvPicPr>
        <p:blipFill>
          <a:blip r:embed="rId2">
            <a:alphaModFix/>
          </a:blip>
          <a:stretch>
            <a:fillRect/>
          </a:stretch>
        </p:blipFill>
        <p:spPr>
          <a:xfrm>
            <a:off x="7803200" y="0"/>
            <a:ext cx="1340800" cy="1340800"/>
          </a:xfrm>
          <a:prstGeom prst="rect">
            <a:avLst/>
          </a:prstGeom>
          <a:noFill/>
          <a:ln>
            <a:noFill/>
          </a:ln>
        </p:spPr>
      </p:pic>
      <p:pic>
        <p:nvPicPr>
          <p:cNvPr id="8" name="Google Shape;187;p32">
            <a:extLst>
              <a:ext uri="{FF2B5EF4-FFF2-40B4-BE49-F238E27FC236}">
                <a16:creationId xmlns:a16="http://schemas.microsoft.com/office/drawing/2014/main" id="{178CD467-3666-124B-A061-212400B70750}"/>
              </a:ext>
            </a:extLst>
          </p:cNvPr>
          <p:cNvPicPr preferRelativeResize="0"/>
          <p:nvPr/>
        </p:nvPicPr>
        <p:blipFill>
          <a:blip r:embed="rId3">
            <a:alphaModFix/>
          </a:blip>
          <a:stretch>
            <a:fillRect/>
          </a:stretch>
        </p:blipFill>
        <p:spPr>
          <a:xfrm>
            <a:off x="7803200" y="1340800"/>
            <a:ext cx="1340800" cy="1340800"/>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7723A291-809E-7B47-AF2C-9C8CE10DD29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2638052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FF04A-72B3-B443-8855-31B177D3F8CB}"/>
              </a:ext>
            </a:extLst>
          </p:cNvPr>
          <p:cNvSpPr>
            <a:spLocks noGrp="1"/>
          </p:cNvSpPr>
          <p:nvPr>
            <p:ph type="title"/>
          </p:nvPr>
        </p:nvSpPr>
        <p:spPr>
          <a:xfrm>
            <a:off x="-193676" y="236445"/>
            <a:ext cx="8229600" cy="857250"/>
          </a:xfrm>
        </p:spPr>
        <p:txBody>
          <a:bodyPr/>
          <a:lstStyle/>
          <a:p>
            <a:r>
              <a:rPr lang="en-US" b="1" dirty="0"/>
              <a:t>Food-Borne Illness Chart</a:t>
            </a:r>
          </a:p>
        </p:txBody>
      </p:sp>
      <p:sp>
        <p:nvSpPr>
          <p:cNvPr id="3" name="Text Placeholder 2">
            <a:extLst>
              <a:ext uri="{FF2B5EF4-FFF2-40B4-BE49-F238E27FC236}">
                <a16:creationId xmlns:a16="http://schemas.microsoft.com/office/drawing/2014/main" id="{0E0F8E16-F35F-DD4E-BFF6-919D74B0D071}"/>
              </a:ext>
            </a:extLst>
          </p:cNvPr>
          <p:cNvSpPr>
            <a:spLocks noGrp="1"/>
          </p:cNvSpPr>
          <p:nvPr>
            <p:ph type="body" idx="1"/>
          </p:nvPr>
        </p:nvSpPr>
        <p:spPr>
          <a:xfrm>
            <a:off x="457200" y="1200150"/>
            <a:ext cx="8229600" cy="3394472"/>
          </a:xfrm>
        </p:spPr>
        <p:txBody>
          <a:bodyPr/>
          <a:lstStyle/>
          <a:p>
            <a:pPr marL="114300" indent="0">
              <a:buNone/>
            </a:pPr>
            <a:endParaRPr lang="en-US" sz="2400" dirty="0"/>
          </a:p>
          <a:p>
            <a:pPr marL="114300" indent="0">
              <a:buNone/>
            </a:pPr>
            <a:endParaRPr lang="en-US" sz="2400" dirty="0"/>
          </a:p>
        </p:txBody>
      </p:sp>
      <p:graphicFrame>
        <p:nvGraphicFramePr>
          <p:cNvPr id="6" name="Table 6">
            <a:extLst>
              <a:ext uri="{FF2B5EF4-FFF2-40B4-BE49-F238E27FC236}">
                <a16:creationId xmlns:a16="http://schemas.microsoft.com/office/drawing/2014/main" id="{7C8AA5CE-69AB-F649-8989-B5D8B799ED7F}"/>
              </a:ext>
            </a:extLst>
          </p:cNvPr>
          <p:cNvGraphicFramePr>
            <a:graphicFrameLocks noGrp="1"/>
          </p:cNvGraphicFramePr>
          <p:nvPr>
            <p:extLst>
              <p:ext uri="{D42A27DB-BD31-4B8C-83A1-F6EECF244321}">
                <p14:modId xmlns:p14="http://schemas.microsoft.com/office/powerpoint/2010/main" val="3386756834"/>
              </p:ext>
            </p:extLst>
          </p:nvPr>
        </p:nvGraphicFramePr>
        <p:xfrm>
          <a:off x="400049" y="1405794"/>
          <a:ext cx="7042150" cy="2544191"/>
        </p:xfrm>
        <a:graphic>
          <a:graphicData uri="http://schemas.openxmlformats.org/drawingml/2006/table">
            <a:tbl>
              <a:tblPr firstRow="1" bandRow="1">
                <a:tableStyleId>{D7AC3CCA-C797-4891-BE02-D94E43425B78}</a:tableStyleId>
              </a:tblPr>
              <a:tblGrid>
                <a:gridCol w="880269">
                  <a:extLst>
                    <a:ext uri="{9D8B030D-6E8A-4147-A177-3AD203B41FA5}">
                      <a16:colId xmlns:a16="http://schemas.microsoft.com/office/drawing/2014/main" val="4211843865"/>
                    </a:ext>
                  </a:extLst>
                </a:gridCol>
                <a:gridCol w="3814498">
                  <a:extLst>
                    <a:ext uri="{9D8B030D-6E8A-4147-A177-3AD203B41FA5}">
                      <a16:colId xmlns:a16="http://schemas.microsoft.com/office/drawing/2014/main" val="3661619110"/>
                    </a:ext>
                  </a:extLst>
                </a:gridCol>
                <a:gridCol w="2347383">
                  <a:extLst>
                    <a:ext uri="{9D8B030D-6E8A-4147-A177-3AD203B41FA5}">
                      <a16:colId xmlns:a16="http://schemas.microsoft.com/office/drawing/2014/main" val="948216369"/>
                    </a:ext>
                  </a:extLst>
                </a:gridCol>
              </a:tblGrid>
              <a:tr h="285750">
                <a:tc>
                  <a:txBody>
                    <a:bodyPr/>
                    <a:lstStyle/>
                    <a:p>
                      <a:pPr algn="l">
                        <a:lnSpc>
                          <a:spcPct val="107000"/>
                        </a:lnSpc>
                      </a:pPr>
                      <a:r>
                        <a:rPr lang="en-CA" sz="1200" dirty="0">
                          <a:effectLst/>
                          <a:latin typeface="Calibri" panose="020F0502020204030204" pitchFamily="34" charset="0"/>
                          <a:ea typeface="Times New Roman" panose="02020603050405020304" pitchFamily="18" charset="0"/>
                          <a:cs typeface="Times New Roman" panose="02020603050405020304" pitchFamily="18" charset="0"/>
                        </a:rPr>
                        <a:t> </a:t>
                      </a:r>
                      <a:r>
                        <a:rPr lang="en-CA" sz="1200" b="1"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Food-Borne Illness</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marL="1270" algn="ctr">
                        <a:lnSpc>
                          <a:spcPct val="107000"/>
                        </a:lnSpc>
                      </a:pPr>
                      <a:r>
                        <a:rPr lang="en-CA" sz="1200" b="1">
                          <a:solidFill>
                            <a:srgbClr val="000000"/>
                          </a:solidFill>
                          <a:effectLst/>
                          <a:latin typeface="Garamond" panose="02020404030301010803" pitchFamily="18" charset="0"/>
                          <a:ea typeface="Garamond" panose="02020404030301010803" pitchFamily="18" charset="0"/>
                          <a:cs typeface="Garamond" panose="02020404030301010803" pitchFamily="18" charset="0"/>
                        </a:rPr>
                        <a:t>Definition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algn="ctr">
                        <a:lnSpc>
                          <a:spcPct val="107000"/>
                        </a:lnSpc>
                      </a:pPr>
                      <a:r>
                        <a:rPr lang="en-CA" sz="1200" b="1"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Example:</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CA" sz="1200" b="1" dirty="0">
                          <a:solidFill>
                            <a:srgbClr val="000000"/>
                          </a:solidFill>
                          <a:effectLst/>
                          <a:latin typeface="Garamond" panose="02020404030301010803" pitchFamily="18" charset="0"/>
                          <a:ea typeface="Garamond" panose="02020404030301010803" pitchFamily="18" charset="0"/>
                          <a:cs typeface="Garamond" panose="02020404030301010803" pitchFamily="18" charset="0"/>
                        </a:rPr>
                        <a:t>How can you prevent this food-borne Illness ? (refer back to ppt.)</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extLst>
                  <a:ext uri="{0D108BD9-81ED-4DB2-BD59-A6C34878D82A}">
                    <a16:rowId xmlns:a16="http://schemas.microsoft.com/office/drawing/2014/main" val="2725405377"/>
                  </a:ext>
                </a:extLst>
              </a:tr>
              <a:tr h="285750">
                <a:tc>
                  <a:txBody>
                    <a:bodyPr/>
                    <a:lstStyle/>
                    <a:p>
                      <a:pPr algn="ctr">
                        <a:lnSpc>
                          <a:spcPct val="90000"/>
                        </a:lnSpc>
                        <a:spcAft>
                          <a:spcPts val="1565"/>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90000"/>
                        </a:lnSpc>
                        <a:spcAft>
                          <a:spcPts val="1565"/>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Salmonella </a:t>
                      </a:r>
                    </a:p>
                  </a:txBody>
                  <a:tcPr marL="68580" marR="63500" marT="0" marB="0"/>
                </a:tc>
                <a:tc>
                  <a:txBody>
                    <a:bodyPr/>
                    <a:lstStyle/>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200" dirty="0"/>
                        <a:t>Symptoms include stomach pain, fever, diarrhea and </a:t>
                      </a:r>
                      <a:r>
                        <a:rPr lang="en-US" sz="1200" u="none" dirty="0"/>
                        <a:t>vomiting</a:t>
                      </a:r>
                      <a:r>
                        <a:rPr lang="en-US" sz="1200" dirty="0"/>
                        <a:t>.  It usually takes about 12-48 hours for the illness to develop. Symptoms can be much more severe in the young and elderly. Main sources are undercooked meat and poultry, untreated milk and raw or undercooked eggs. This organism is the 2nd most common form of food poisoning.</a:t>
                      </a:r>
                      <a:endParaRPr lang="en-CA" sz="1200" b="1" dirty="0"/>
                    </a:p>
                    <a:p>
                      <a:pPr algn="ctr">
                        <a:lnSpc>
                          <a:spcPct val="107000"/>
                        </a:lnSpc>
                      </a:pP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b="0" i="0" u="none" strike="noStrike" cap="none" dirty="0">
                          <a:solidFill>
                            <a:schemeClr val="dk1"/>
                          </a:solidFill>
                          <a:effectLst/>
                          <a:latin typeface="+mn-lt"/>
                          <a:ea typeface="+mn-ea"/>
                          <a:cs typeface="+mn-cs"/>
                          <a:sym typeface="Arial"/>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3500" marT="0" marB="0"/>
                </a:tc>
                <a:tc>
                  <a:txBody>
                    <a:bodyPr/>
                    <a:lstStyle/>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CA" sz="1200" dirty="0">
                          <a:effectLst/>
                          <a:latin typeface="Calibri" panose="020F0502020204030204" pitchFamily="34" charset="0"/>
                          <a:ea typeface="Calibri" panose="020F0502020204030204" pitchFamily="34" charset="0"/>
                          <a:cs typeface="Times New Roman" panose="02020603050405020304" pitchFamily="18" charset="0"/>
                        </a:rPr>
                        <a:t>Always cook raw meats to the correct temperature.</a:t>
                      </a:r>
                    </a:p>
                  </a:txBody>
                  <a:tcPr marL="68580" marR="63500" marT="0" marB="0"/>
                </a:tc>
                <a:extLst>
                  <a:ext uri="{0D108BD9-81ED-4DB2-BD59-A6C34878D82A}">
                    <a16:rowId xmlns:a16="http://schemas.microsoft.com/office/drawing/2014/main" val="4282802584"/>
                  </a:ext>
                </a:extLst>
              </a:tr>
            </a:tbl>
          </a:graphicData>
        </a:graphic>
      </p:graphicFrame>
      <p:pic>
        <p:nvPicPr>
          <p:cNvPr id="5" name="Picture 4" descr="A picture containing icon&#10;&#10;Description automatically generated">
            <a:extLst>
              <a:ext uri="{FF2B5EF4-FFF2-40B4-BE49-F238E27FC236}">
                <a16:creationId xmlns:a16="http://schemas.microsoft.com/office/drawing/2014/main" id="{084E347C-2B87-3C47-8F63-A67E94E3843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3201" y="2681600"/>
            <a:ext cx="1340800" cy="1028701"/>
          </a:xfrm>
          <a:prstGeom prst="rect">
            <a:avLst/>
          </a:prstGeom>
        </p:spPr>
      </p:pic>
      <p:pic>
        <p:nvPicPr>
          <p:cNvPr id="7" name="Google Shape;186;p32">
            <a:extLst>
              <a:ext uri="{FF2B5EF4-FFF2-40B4-BE49-F238E27FC236}">
                <a16:creationId xmlns:a16="http://schemas.microsoft.com/office/drawing/2014/main" id="{B0022FAE-B571-E443-941D-5E8ACC318DC1}"/>
              </a:ext>
            </a:extLst>
          </p:cNvPr>
          <p:cNvPicPr preferRelativeResize="0"/>
          <p:nvPr/>
        </p:nvPicPr>
        <p:blipFill>
          <a:blip r:embed="rId4">
            <a:alphaModFix/>
          </a:blip>
          <a:stretch>
            <a:fillRect/>
          </a:stretch>
        </p:blipFill>
        <p:spPr>
          <a:xfrm>
            <a:off x="7803200" y="0"/>
            <a:ext cx="1340800" cy="1340800"/>
          </a:xfrm>
          <a:prstGeom prst="rect">
            <a:avLst/>
          </a:prstGeom>
          <a:noFill/>
          <a:ln>
            <a:noFill/>
          </a:ln>
        </p:spPr>
      </p:pic>
      <p:pic>
        <p:nvPicPr>
          <p:cNvPr id="8" name="Google Shape;187;p32">
            <a:extLst>
              <a:ext uri="{FF2B5EF4-FFF2-40B4-BE49-F238E27FC236}">
                <a16:creationId xmlns:a16="http://schemas.microsoft.com/office/drawing/2014/main" id="{EBEF3942-C9A6-0947-96E3-5EE6AB2046B5}"/>
              </a:ext>
            </a:extLst>
          </p:cNvPr>
          <p:cNvPicPr preferRelativeResize="0"/>
          <p:nvPr/>
        </p:nvPicPr>
        <p:blipFill>
          <a:blip r:embed="rId5">
            <a:alphaModFix/>
          </a:blip>
          <a:stretch>
            <a:fillRect/>
          </a:stretch>
        </p:blipFill>
        <p:spPr>
          <a:xfrm>
            <a:off x="7803200" y="1340800"/>
            <a:ext cx="1340800" cy="1340800"/>
          </a:xfrm>
          <a:prstGeom prst="rect">
            <a:avLst/>
          </a:prstGeom>
          <a:noFill/>
          <a:ln>
            <a:noFill/>
          </a:ln>
        </p:spPr>
      </p:pic>
      <p:pic>
        <p:nvPicPr>
          <p:cNvPr id="9" name="Picture 8" descr="Text&#10;&#10;Description automatically generated">
            <a:extLst>
              <a:ext uri="{FF2B5EF4-FFF2-40B4-BE49-F238E27FC236}">
                <a16:creationId xmlns:a16="http://schemas.microsoft.com/office/drawing/2014/main" id="{314DAB77-F484-584B-9989-8481F0D3977E}"/>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803200" y="2681600"/>
            <a:ext cx="1340800" cy="1340800"/>
          </a:xfrm>
          <a:prstGeom prst="rect">
            <a:avLst/>
          </a:prstGeom>
          <a:solidFill>
            <a:schemeClr val="tx1"/>
          </a:solidFill>
        </p:spPr>
      </p:pic>
      <p:pic>
        <p:nvPicPr>
          <p:cNvPr id="10" name="Picture 9" descr="A picture containing icon&#10;&#10;Description automatically generated">
            <a:extLst>
              <a:ext uri="{FF2B5EF4-FFF2-40B4-BE49-F238E27FC236}">
                <a16:creationId xmlns:a16="http://schemas.microsoft.com/office/drawing/2014/main" id="{FA70F4A0-5C32-E746-AFE2-B141DF81135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03200" y="4022400"/>
            <a:ext cx="1340800" cy="1028701"/>
          </a:xfrm>
          <a:prstGeom prst="rect">
            <a:avLst/>
          </a:prstGeom>
        </p:spPr>
      </p:pic>
    </p:spTree>
    <p:extLst>
      <p:ext uri="{BB962C8B-B14F-4D97-AF65-F5344CB8AC3E}">
        <p14:creationId xmlns:p14="http://schemas.microsoft.com/office/powerpoint/2010/main" val="1326546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Introduction to Food-Borne Illnesses:</a:t>
            </a:r>
            <a:br>
              <a:rPr lang="en" b="1" dirty="0"/>
            </a:br>
            <a:r>
              <a:rPr lang="en" b="1" dirty="0"/>
              <a:t> </a:t>
            </a:r>
            <a:br>
              <a:rPr lang="en" dirty="0"/>
            </a:br>
            <a:endParaRPr dirty="0"/>
          </a:p>
        </p:txBody>
      </p:sp>
      <p:sp>
        <p:nvSpPr>
          <p:cNvPr id="173" name="Google Shape;173;p31"/>
          <p:cNvSpPr txBox="1"/>
          <p:nvPr/>
        </p:nvSpPr>
        <p:spPr>
          <a:xfrm>
            <a:off x="148284" y="1683475"/>
            <a:ext cx="7273241" cy="3015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100" dirty="0"/>
          </a:p>
          <a:p>
            <a:pPr marL="0" lvl="0" indent="0" algn="l" rtl="0">
              <a:lnSpc>
                <a:spcPct val="115000"/>
              </a:lnSpc>
              <a:spcBef>
                <a:spcPts val="0"/>
              </a:spcBef>
              <a:spcAft>
                <a:spcPts val="0"/>
              </a:spcAft>
              <a:buNone/>
            </a:pPr>
            <a:r>
              <a:rPr lang="en-CA" sz="2800" dirty="0"/>
              <a:t>What is a </a:t>
            </a:r>
            <a:r>
              <a:rPr lang="en-CA" sz="2800" b="1" dirty="0">
                <a:solidFill>
                  <a:srgbClr val="FF0000"/>
                </a:solidFill>
              </a:rPr>
              <a:t>FOOD-BORNE ILLNESS</a:t>
            </a:r>
            <a:r>
              <a:rPr lang="en-CA" sz="2800" dirty="0"/>
              <a:t>?</a:t>
            </a:r>
          </a:p>
          <a:p>
            <a:pPr marL="0" lvl="0" indent="0" algn="l" rtl="0">
              <a:lnSpc>
                <a:spcPct val="115000"/>
              </a:lnSpc>
              <a:spcBef>
                <a:spcPts val="0"/>
              </a:spcBef>
              <a:spcAft>
                <a:spcPts val="0"/>
              </a:spcAft>
              <a:buNone/>
            </a:pPr>
            <a:endParaRPr lang="en-CA" sz="2800" dirty="0"/>
          </a:p>
          <a:p>
            <a:pPr marL="0" lvl="0" indent="0" algn="l" rtl="0">
              <a:lnSpc>
                <a:spcPct val="115000"/>
              </a:lnSpc>
              <a:spcBef>
                <a:spcPts val="0"/>
              </a:spcBef>
              <a:spcAft>
                <a:spcPts val="0"/>
              </a:spcAft>
              <a:buNone/>
            </a:pPr>
            <a:r>
              <a:rPr lang="en-CA" sz="2800" dirty="0"/>
              <a:t>CLASS DISCUSSION…….  </a:t>
            </a:r>
          </a:p>
          <a:p>
            <a:pPr marL="0" lvl="0" indent="0" algn="l" rtl="0">
              <a:lnSpc>
                <a:spcPct val="115000"/>
              </a:lnSpc>
              <a:spcBef>
                <a:spcPts val="0"/>
              </a:spcBef>
              <a:spcAft>
                <a:spcPts val="0"/>
              </a:spcAft>
              <a:buNone/>
            </a:pPr>
            <a:endParaRPr lang="en-CA" sz="2800" dirty="0"/>
          </a:p>
        </p:txBody>
      </p:sp>
      <p:pic>
        <p:nvPicPr>
          <p:cNvPr id="175" name="Google Shape;175;p31"/>
          <p:cNvPicPr preferRelativeResize="0"/>
          <p:nvPr/>
        </p:nvPicPr>
        <p:blipFill>
          <a:blip r:embed="rId3">
            <a:alphaModFix/>
          </a:blip>
          <a:stretch>
            <a:fillRect/>
          </a:stretch>
        </p:blipFill>
        <p:spPr>
          <a:xfrm>
            <a:off x="7803200" y="331"/>
            <a:ext cx="1340800" cy="1340800"/>
          </a:xfrm>
          <a:prstGeom prst="rect">
            <a:avLst/>
          </a:prstGeom>
          <a:noFill/>
          <a:ln>
            <a:noFill/>
          </a:ln>
        </p:spPr>
      </p:pic>
      <p:pic>
        <p:nvPicPr>
          <p:cNvPr id="7" name="Google Shape;256;p39">
            <a:extLst>
              <a:ext uri="{FF2B5EF4-FFF2-40B4-BE49-F238E27FC236}">
                <a16:creationId xmlns:a16="http://schemas.microsoft.com/office/drawing/2014/main" id="{FC78EC96-ABC1-BB44-A360-EA67DCA88132}"/>
              </a:ext>
            </a:extLst>
          </p:cNvPr>
          <p:cNvPicPr preferRelativeResize="0"/>
          <p:nvPr/>
        </p:nvPicPr>
        <p:blipFill>
          <a:blip r:embed="rId4">
            <a:alphaModFix/>
          </a:blip>
          <a:stretch>
            <a:fillRect/>
          </a:stretch>
        </p:blipFill>
        <p:spPr>
          <a:xfrm>
            <a:off x="7803201" y="1340800"/>
            <a:ext cx="1340800" cy="1340800"/>
          </a:xfrm>
          <a:prstGeom prst="rect">
            <a:avLst/>
          </a:prstGeom>
          <a:noFill/>
          <a:ln>
            <a:noFill/>
          </a:ln>
        </p:spPr>
      </p:pic>
      <p:pic>
        <p:nvPicPr>
          <p:cNvPr id="4" name="Picture 3" descr="A picture containing clipart&#10;&#10;Description automatically generated">
            <a:extLst>
              <a:ext uri="{FF2B5EF4-FFF2-40B4-BE49-F238E27FC236}">
                <a16:creationId xmlns:a16="http://schemas.microsoft.com/office/drawing/2014/main" id="{BE2B10A9-1E0B-E14E-A54E-AB041D3FE1F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796612" y="2796362"/>
            <a:ext cx="1318437" cy="1318437"/>
          </a:xfrm>
          <a:prstGeom prst="rect">
            <a:avLst/>
          </a:prstGeom>
        </p:spPr>
      </p:pic>
      <p:pic>
        <p:nvPicPr>
          <p:cNvPr id="3" name="Picture 2" descr="A picture containing icon&#10;&#10;Description automatically generated">
            <a:extLst>
              <a:ext uri="{FF2B5EF4-FFF2-40B4-BE49-F238E27FC236}">
                <a16:creationId xmlns:a16="http://schemas.microsoft.com/office/drawing/2014/main" id="{7AC6FB64-350A-AA4F-AAD4-FCD0BB2C14C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803201" y="2681600"/>
            <a:ext cx="1340800" cy="10287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25F2-DAE6-404C-B897-C259734D982C}"/>
              </a:ext>
            </a:extLst>
          </p:cNvPr>
          <p:cNvSpPr>
            <a:spLocks noGrp="1"/>
          </p:cNvSpPr>
          <p:nvPr>
            <p:ph type="title"/>
          </p:nvPr>
        </p:nvSpPr>
        <p:spPr>
          <a:xfrm>
            <a:off x="-520700" y="120253"/>
            <a:ext cx="8229600" cy="857250"/>
          </a:xfrm>
        </p:spPr>
        <p:txBody>
          <a:bodyPr/>
          <a:lstStyle/>
          <a:p>
            <a:r>
              <a:rPr lang="en-US" dirty="0">
                <a:solidFill>
                  <a:schemeClr val="accent6">
                    <a:lumMod val="60000"/>
                    <a:lumOff val="40000"/>
                  </a:schemeClr>
                </a:solidFill>
              </a:rPr>
              <a:t>Exit Question/Reflection</a:t>
            </a:r>
          </a:p>
        </p:txBody>
      </p:sp>
      <p:sp>
        <p:nvSpPr>
          <p:cNvPr id="3" name="Text Placeholder 2">
            <a:extLst>
              <a:ext uri="{FF2B5EF4-FFF2-40B4-BE49-F238E27FC236}">
                <a16:creationId xmlns:a16="http://schemas.microsoft.com/office/drawing/2014/main" id="{2C7A866D-D209-5F42-B0C3-08D8D387F244}"/>
              </a:ext>
            </a:extLst>
          </p:cNvPr>
          <p:cNvSpPr>
            <a:spLocks noGrp="1"/>
          </p:cNvSpPr>
          <p:nvPr>
            <p:ph type="body" idx="1"/>
          </p:nvPr>
        </p:nvSpPr>
        <p:spPr>
          <a:xfrm>
            <a:off x="457200" y="1200150"/>
            <a:ext cx="8445500" cy="3562350"/>
          </a:xfrm>
        </p:spPr>
        <p:txBody>
          <a:bodyPr/>
          <a:lstStyle/>
          <a:p>
            <a:pPr marL="114300" indent="0">
              <a:buNone/>
            </a:pPr>
            <a:r>
              <a:rPr lang="en-US" sz="2800" dirty="0"/>
              <a:t>In your notes answer the following </a:t>
            </a:r>
          </a:p>
          <a:p>
            <a:pPr marL="114300" indent="0">
              <a:buNone/>
            </a:pPr>
            <a:r>
              <a:rPr lang="en-US" sz="2800" dirty="0"/>
              <a:t>questions:</a:t>
            </a:r>
          </a:p>
          <a:p>
            <a:pPr marL="114300" indent="0">
              <a:buNone/>
            </a:pPr>
            <a:endParaRPr lang="en-US" sz="2800" dirty="0"/>
          </a:p>
          <a:p>
            <a:pPr marL="114300" indent="0">
              <a:buNone/>
            </a:pPr>
            <a:r>
              <a:rPr lang="en-US" sz="2400" i="1" dirty="0"/>
              <a:t>1.   What are four the </a:t>
            </a:r>
            <a:r>
              <a:rPr lang="en-US" sz="2400" b="1" i="1" dirty="0" err="1">
                <a:solidFill>
                  <a:srgbClr val="00B050"/>
                </a:solidFill>
              </a:rPr>
              <a:t>FightBac</a:t>
            </a:r>
            <a:r>
              <a:rPr lang="en-US" sz="2400" dirty="0"/>
              <a:t> steps to keeping </a:t>
            </a:r>
          </a:p>
          <a:p>
            <a:pPr marL="114300" indent="0">
              <a:buNone/>
            </a:pPr>
            <a:r>
              <a:rPr lang="en-US" sz="2400" dirty="0"/>
              <a:t>      food safe from bacteria?</a:t>
            </a:r>
          </a:p>
          <a:p>
            <a:pPr marL="571500" indent="-457200">
              <a:buAutoNum type="arabicPeriod" startAt="2"/>
            </a:pPr>
            <a:r>
              <a:rPr lang="en-US" sz="2400" dirty="0"/>
              <a:t>Think about when you prepare food at home – </a:t>
            </a:r>
          </a:p>
          <a:p>
            <a:pPr marL="114300" indent="0">
              <a:buNone/>
            </a:pPr>
            <a:r>
              <a:rPr lang="en-US" sz="2400" dirty="0"/>
              <a:t>      Describe the steps you took to keep your food safe </a:t>
            </a:r>
          </a:p>
          <a:p>
            <a:pPr marL="114300" indent="0">
              <a:buNone/>
            </a:pPr>
            <a:r>
              <a:rPr lang="en-US" sz="2400" dirty="0"/>
              <a:t>      from bacteria.</a:t>
            </a:r>
            <a:endParaRPr lang="en-CA" sz="2400" dirty="0"/>
          </a:p>
          <a:p>
            <a:pPr marL="114300" indent="0">
              <a:buNone/>
            </a:pPr>
            <a:endParaRPr lang="en-US" sz="2800" dirty="0"/>
          </a:p>
        </p:txBody>
      </p:sp>
      <p:pic>
        <p:nvPicPr>
          <p:cNvPr id="6" name="Google Shape;186;p32">
            <a:extLst>
              <a:ext uri="{FF2B5EF4-FFF2-40B4-BE49-F238E27FC236}">
                <a16:creationId xmlns:a16="http://schemas.microsoft.com/office/drawing/2014/main" id="{3E1E4946-7FDD-6343-8692-8E2F4CCD9A5D}"/>
              </a:ext>
            </a:extLst>
          </p:cNvPr>
          <p:cNvPicPr preferRelativeResize="0"/>
          <p:nvPr/>
        </p:nvPicPr>
        <p:blipFill>
          <a:blip r:embed="rId3">
            <a:alphaModFix/>
          </a:blip>
          <a:stretch>
            <a:fillRect/>
          </a:stretch>
        </p:blipFill>
        <p:spPr>
          <a:xfrm>
            <a:off x="7803200" y="0"/>
            <a:ext cx="1340800" cy="1340800"/>
          </a:xfrm>
          <a:prstGeom prst="rect">
            <a:avLst/>
          </a:prstGeom>
          <a:noFill/>
          <a:ln>
            <a:noFill/>
          </a:ln>
        </p:spPr>
      </p:pic>
      <p:pic>
        <p:nvPicPr>
          <p:cNvPr id="7" name="Google Shape;187;p32">
            <a:extLst>
              <a:ext uri="{FF2B5EF4-FFF2-40B4-BE49-F238E27FC236}">
                <a16:creationId xmlns:a16="http://schemas.microsoft.com/office/drawing/2014/main" id="{8CF6C30E-9D74-674B-84B4-33D17B128EDB}"/>
              </a:ext>
            </a:extLst>
          </p:cNvPr>
          <p:cNvPicPr preferRelativeResize="0"/>
          <p:nvPr/>
        </p:nvPicPr>
        <p:blipFill>
          <a:blip r:embed="rId4">
            <a:alphaModFix/>
          </a:blip>
          <a:stretch>
            <a:fillRect/>
          </a:stretch>
        </p:blipFill>
        <p:spPr>
          <a:xfrm>
            <a:off x="7803200" y="1340800"/>
            <a:ext cx="1340800" cy="1340800"/>
          </a:xfrm>
          <a:prstGeom prst="rect">
            <a:avLst/>
          </a:prstGeom>
          <a:noFill/>
          <a:ln>
            <a:noFill/>
          </a:ln>
        </p:spPr>
      </p:pic>
      <p:pic>
        <p:nvPicPr>
          <p:cNvPr id="8" name="Picture 7" descr="Text&#10;&#10;Description automatically generated">
            <a:extLst>
              <a:ext uri="{FF2B5EF4-FFF2-40B4-BE49-F238E27FC236}">
                <a16:creationId xmlns:a16="http://schemas.microsoft.com/office/drawing/2014/main" id="{BBD4E6BD-698A-E341-B575-E8A2A22859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1588299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DF88-4693-764A-BC8B-3EC301701E43}"/>
              </a:ext>
            </a:extLst>
          </p:cNvPr>
          <p:cNvSpPr>
            <a:spLocks noGrp="1"/>
          </p:cNvSpPr>
          <p:nvPr>
            <p:ph type="title"/>
          </p:nvPr>
        </p:nvSpPr>
        <p:spPr/>
        <p:txBody>
          <a:bodyPr/>
          <a:lstStyle/>
          <a:p>
            <a:r>
              <a:rPr lang="en-US" dirty="0"/>
              <a:t>Questions?</a:t>
            </a:r>
          </a:p>
        </p:txBody>
      </p:sp>
      <p:pic>
        <p:nvPicPr>
          <p:cNvPr id="6" name="Picture 5" descr="Shape, background pattern&#10;&#10;Description automatically generated">
            <a:extLst>
              <a:ext uri="{FF2B5EF4-FFF2-40B4-BE49-F238E27FC236}">
                <a16:creationId xmlns:a16="http://schemas.microsoft.com/office/drawing/2014/main" id="{D8CB6F69-F381-9446-A096-854763367C1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47900" y="1295042"/>
            <a:ext cx="4406900" cy="3112373"/>
          </a:xfrm>
          <a:prstGeom prst="rect">
            <a:avLst/>
          </a:prstGeom>
        </p:spPr>
      </p:pic>
    </p:spTree>
    <p:extLst>
      <p:ext uri="{BB962C8B-B14F-4D97-AF65-F5344CB8AC3E}">
        <p14:creationId xmlns:p14="http://schemas.microsoft.com/office/powerpoint/2010/main" val="16780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143CB5-4D84-1F43-9DD7-130F575D50BB}"/>
              </a:ext>
            </a:extLst>
          </p:cNvPr>
          <p:cNvSpPr>
            <a:spLocks noGrp="1"/>
          </p:cNvSpPr>
          <p:nvPr>
            <p:ph type="body" idx="1"/>
          </p:nvPr>
        </p:nvSpPr>
        <p:spPr/>
        <p:txBody>
          <a:bodyPr/>
          <a:lstStyle/>
          <a:p>
            <a:pPr marL="114300" indent="0" algn="ctr">
              <a:buNone/>
            </a:pPr>
            <a:r>
              <a:rPr lang="en-US" sz="5400" b="1" dirty="0">
                <a:solidFill>
                  <a:srgbClr val="00B0F0"/>
                </a:solidFill>
                <a:latin typeface="Comic Sans MS" panose="030F0902030302020204" pitchFamily="66" charset="0"/>
              </a:rPr>
              <a:t>*Word Wall *</a:t>
            </a:r>
          </a:p>
          <a:p>
            <a:pPr marL="114300" indent="0" algn="ctr">
              <a:buNone/>
            </a:pPr>
            <a:r>
              <a:rPr lang="en-US" sz="4000" b="1" dirty="0">
                <a:solidFill>
                  <a:srgbClr val="7030A0"/>
                </a:solidFill>
                <a:latin typeface="Comic Sans MS" panose="030F0902030302020204" pitchFamily="66" charset="0"/>
              </a:rPr>
              <a:t>In next slides, if you see a word that is </a:t>
            </a:r>
            <a:r>
              <a:rPr lang="en-US" sz="4000" b="1" u="sng" dirty="0">
                <a:solidFill>
                  <a:srgbClr val="7030A0"/>
                </a:solidFill>
                <a:latin typeface="Comic Sans MS" panose="030F0902030302020204" pitchFamily="66" charset="0"/>
              </a:rPr>
              <a:t>underlined</a:t>
            </a:r>
            <a:r>
              <a:rPr lang="en-US" sz="4000" b="1" dirty="0">
                <a:solidFill>
                  <a:srgbClr val="7030A0"/>
                </a:solidFill>
                <a:latin typeface="Comic Sans MS" panose="030F0902030302020204" pitchFamily="66" charset="0"/>
              </a:rPr>
              <a:t> add it to your word wall sheet</a:t>
            </a:r>
          </a:p>
        </p:txBody>
      </p:sp>
    </p:spTree>
    <p:extLst>
      <p:ext uri="{BB962C8B-B14F-4D97-AF65-F5344CB8AC3E}">
        <p14:creationId xmlns:p14="http://schemas.microsoft.com/office/powerpoint/2010/main" val="1687807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6512-D684-B445-987D-33337D3DF5D2}"/>
              </a:ext>
            </a:extLst>
          </p:cNvPr>
          <p:cNvSpPr>
            <a:spLocks noGrp="1"/>
          </p:cNvSpPr>
          <p:nvPr>
            <p:ph type="title"/>
          </p:nvPr>
        </p:nvSpPr>
        <p:spPr>
          <a:xfrm>
            <a:off x="311700" y="0"/>
            <a:ext cx="8804962" cy="572700"/>
          </a:xfrm>
        </p:spPr>
        <p:txBody>
          <a:bodyPr/>
          <a:lstStyle/>
          <a:p>
            <a:r>
              <a:rPr lang="en" b="1" dirty="0"/>
              <a:t>Food Borne-Illness			</a:t>
            </a:r>
            <a:endParaRPr lang="en-US" sz="2000" u="sng" dirty="0">
              <a:solidFill>
                <a:schemeClr val="tx1"/>
              </a:solidFill>
            </a:endParaRPr>
          </a:p>
        </p:txBody>
      </p:sp>
      <p:sp>
        <p:nvSpPr>
          <p:cNvPr id="3" name="Text Placeholder 2">
            <a:extLst>
              <a:ext uri="{FF2B5EF4-FFF2-40B4-BE49-F238E27FC236}">
                <a16:creationId xmlns:a16="http://schemas.microsoft.com/office/drawing/2014/main" id="{49D3046D-A878-744F-BB97-1C751B2F983A}"/>
              </a:ext>
            </a:extLst>
          </p:cNvPr>
          <p:cNvSpPr>
            <a:spLocks noGrp="1"/>
          </p:cNvSpPr>
          <p:nvPr>
            <p:ph type="body" idx="1"/>
          </p:nvPr>
        </p:nvSpPr>
        <p:spPr>
          <a:xfrm>
            <a:off x="0" y="572700"/>
            <a:ext cx="9116662" cy="4350174"/>
          </a:xfrm>
        </p:spPr>
        <p:txBody>
          <a:bodyPr/>
          <a:lstStyle/>
          <a:p>
            <a:r>
              <a:rPr lang="en-US" dirty="0"/>
              <a:t>A </a:t>
            </a:r>
            <a:r>
              <a:rPr lang="en-US" u="sng" dirty="0"/>
              <a:t>food-borne illness </a:t>
            </a:r>
            <a:r>
              <a:rPr lang="en-US" dirty="0"/>
              <a:t>is caused by different </a:t>
            </a:r>
            <a:r>
              <a:rPr lang="en-US" u="sng" dirty="0"/>
              <a:t>bacteria</a:t>
            </a:r>
            <a:r>
              <a:rPr lang="en-US" dirty="0"/>
              <a:t>. </a:t>
            </a:r>
          </a:p>
          <a:p>
            <a:r>
              <a:rPr lang="en-US" dirty="0"/>
              <a:t>Some bacteria are in the food you eat, usually from </a:t>
            </a:r>
          </a:p>
          <a:p>
            <a:pPr marL="114300" indent="0">
              <a:buNone/>
            </a:pPr>
            <a:r>
              <a:rPr lang="en-US" i="1" dirty="0"/>
              <a:t>      </a:t>
            </a:r>
            <a:r>
              <a:rPr lang="en-US" i="1" u="sng" dirty="0"/>
              <a:t>cross-contamination</a:t>
            </a:r>
            <a:r>
              <a:rPr lang="en-US" dirty="0"/>
              <a:t> or from </a:t>
            </a:r>
            <a:r>
              <a:rPr lang="en-US" u="sng" dirty="0"/>
              <a:t>undercooked</a:t>
            </a:r>
            <a:r>
              <a:rPr lang="en-US" dirty="0"/>
              <a:t> food. The </a:t>
            </a:r>
            <a:r>
              <a:rPr lang="en-US" u="sng" dirty="0"/>
              <a:t>bacteria</a:t>
            </a:r>
            <a:r>
              <a:rPr lang="en-US" dirty="0"/>
              <a:t> enter </a:t>
            </a:r>
          </a:p>
          <a:p>
            <a:pPr marL="114300" indent="0">
              <a:buNone/>
            </a:pPr>
            <a:r>
              <a:rPr lang="en-US" dirty="0"/>
              <a:t>      your body when you eat the food they are in.  </a:t>
            </a:r>
            <a:endParaRPr lang="en-CA" dirty="0"/>
          </a:p>
          <a:p>
            <a:pPr marL="114300" indent="0">
              <a:buNone/>
            </a:pPr>
            <a:endParaRPr lang="en-CA" dirty="0"/>
          </a:p>
          <a:p>
            <a:endParaRPr lang="en-CA" dirty="0"/>
          </a:p>
          <a:p>
            <a:endParaRPr lang="en" b="1" u="sng" dirty="0">
              <a:solidFill>
                <a:schemeClr val="tx1"/>
              </a:solidFill>
            </a:endParaRPr>
          </a:p>
          <a:p>
            <a:endParaRPr lang="en" b="1" u="sng" dirty="0">
              <a:solidFill>
                <a:schemeClr val="tx1"/>
              </a:solidFill>
            </a:endParaRPr>
          </a:p>
          <a:p>
            <a:endParaRPr lang="en" b="1" u="sng" dirty="0">
              <a:solidFill>
                <a:schemeClr val="tx1"/>
              </a:solidFill>
            </a:endParaRPr>
          </a:p>
          <a:p>
            <a:endParaRPr lang="en" b="1" u="sng" dirty="0">
              <a:solidFill>
                <a:schemeClr val="tx1"/>
              </a:solidFill>
            </a:endParaRPr>
          </a:p>
          <a:p>
            <a:endParaRPr lang="en" b="1" u="sng" dirty="0">
              <a:solidFill>
                <a:schemeClr val="tx1"/>
              </a:solidFill>
            </a:endParaRPr>
          </a:p>
          <a:p>
            <a:pPr marL="114300" indent="0">
              <a:buNone/>
            </a:pPr>
            <a:endParaRPr lang="en" b="1" u="sng" dirty="0">
              <a:solidFill>
                <a:schemeClr val="tx1"/>
              </a:solidFill>
            </a:endParaRPr>
          </a:p>
        </p:txBody>
      </p:sp>
      <p:pic>
        <p:nvPicPr>
          <p:cNvPr id="5" name="Picture 4" descr="A picture containing plate, table, food, dish&#10;&#10;Description automatically generated">
            <a:extLst>
              <a:ext uri="{FF2B5EF4-FFF2-40B4-BE49-F238E27FC236}">
                <a16:creationId xmlns:a16="http://schemas.microsoft.com/office/drawing/2014/main" id="{F984CADE-25B2-0649-BFD1-C81AD868DCD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5897" y="2011200"/>
            <a:ext cx="2389188" cy="1592792"/>
          </a:xfrm>
          <a:prstGeom prst="rect">
            <a:avLst/>
          </a:prstGeom>
        </p:spPr>
      </p:pic>
      <p:pic>
        <p:nvPicPr>
          <p:cNvPr id="8" name="Picture 7" descr="A picture containing food, indoor, plate, dessert&#10;&#10;Description automatically generated">
            <a:extLst>
              <a:ext uri="{FF2B5EF4-FFF2-40B4-BE49-F238E27FC236}">
                <a16:creationId xmlns:a16="http://schemas.microsoft.com/office/drawing/2014/main" id="{F90C5B53-2BF4-FA48-A962-3E0381724D8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657482" y="2011200"/>
            <a:ext cx="2067459" cy="1550595"/>
          </a:xfrm>
          <a:prstGeom prst="rect">
            <a:avLst/>
          </a:prstGeom>
        </p:spPr>
      </p:pic>
      <p:pic>
        <p:nvPicPr>
          <p:cNvPr id="10" name="Picture 9" descr="A picture containing fish, spiny-finned fish, soft-finned fish&#10;&#10;Description automatically generated">
            <a:extLst>
              <a:ext uri="{FF2B5EF4-FFF2-40B4-BE49-F238E27FC236}">
                <a16:creationId xmlns:a16="http://schemas.microsoft.com/office/drawing/2014/main" id="{BE3D7355-C659-5943-9C77-188D77C431F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4827338" y="2032298"/>
            <a:ext cx="1985507" cy="1550595"/>
          </a:xfrm>
          <a:prstGeom prst="rect">
            <a:avLst/>
          </a:prstGeom>
        </p:spPr>
      </p:pic>
      <p:pic>
        <p:nvPicPr>
          <p:cNvPr id="7" name="Google Shape;186;p32">
            <a:extLst>
              <a:ext uri="{FF2B5EF4-FFF2-40B4-BE49-F238E27FC236}">
                <a16:creationId xmlns:a16="http://schemas.microsoft.com/office/drawing/2014/main" id="{2726894D-E666-4648-B712-061DA5E0F066}"/>
              </a:ext>
            </a:extLst>
          </p:cNvPr>
          <p:cNvPicPr preferRelativeResize="0"/>
          <p:nvPr/>
        </p:nvPicPr>
        <p:blipFill>
          <a:blip r:embed="rId9">
            <a:alphaModFix/>
          </a:blip>
          <a:stretch>
            <a:fillRect/>
          </a:stretch>
        </p:blipFill>
        <p:spPr>
          <a:xfrm>
            <a:off x="7803200" y="0"/>
            <a:ext cx="1340800" cy="1340800"/>
          </a:xfrm>
          <a:prstGeom prst="rect">
            <a:avLst/>
          </a:prstGeom>
          <a:noFill/>
          <a:ln>
            <a:noFill/>
          </a:ln>
        </p:spPr>
      </p:pic>
      <p:pic>
        <p:nvPicPr>
          <p:cNvPr id="9" name="Google Shape;187;p32">
            <a:extLst>
              <a:ext uri="{FF2B5EF4-FFF2-40B4-BE49-F238E27FC236}">
                <a16:creationId xmlns:a16="http://schemas.microsoft.com/office/drawing/2014/main" id="{2AFF78B5-8F78-5446-9CC2-BFCB1F0F8F7B}"/>
              </a:ext>
            </a:extLst>
          </p:cNvPr>
          <p:cNvPicPr preferRelativeResize="0"/>
          <p:nvPr/>
        </p:nvPicPr>
        <p:blipFill>
          <a:blip r:embed="rId10">
            <a:alphaModFix/>
          </a:blip>
          <a:stretch>
            <a:fillRect/>
          </a:stretch>
        </p:blipFill>
        <p:spPr>
          <a:xfrm>
            <a:off x="7803200" y="1340800"/>
            <a:ext cx="1340800" cy="1340800"/>
          </a:xfrm>
          <a:prstGeom prst="rect">
            <a:avLst/>
          </a:prstGeom>
          <a:noFill/>
          <a:ln>
            <a:noFill/>
          </a:ln>
        </p:spPr>
      </p:pic>
      <p:pic>
        <p:nvPicPr>
          <p:cNvPr id="11" name="Picture 10" descr="Text&#10;&#10;Description automatically generated">
            <a:extLst>
              <a:ext uri="{FF2B5EF4-FFF2-40B4-BE49-F238E27FC236}">
                <a16:creationId xmlns:a16="http://schemas.microsoft.com/office/drawing/2014/main" id="{24138AD1-9498-F14C-BAE9-B07803C3D822}"/>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1971659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p:txBody>
          <a:bodyPr/>
          <a:lstStyle/>
          <a:p>
            <a:pPr marL="114300" indent="0">
              <a:buNone/>
            </a:pPr>
            <a:r>
              <a:rPr lang="en-US" sz="2000" b="1" u="sng" dirty="0"/>
              <a:t>Campylobacter </a:t>
            </a:r>
            <a:r>
              <a:rPr lang="en-US" sz="2000" b="1" dirty="0"/>
              <a:t> (</a:t>
            </a:r>
            <a:r>
              <a:rPr lang="en-CA" dirty="0" err="1"/>
              <a:t>cam·py·lo·bac·ter</a:t>
            </a:r>
            <a:r>
              <a:rPr lang="en-CA" b="1" dirty="0"/>
              <a:t>)</a:t>
            </a:r>
            <a:endParaRPr lang="en-CA" sz="2000" b="1" dirty="0"/>
          </a:p>
          <a:p>
            <a:pPr marL="114300" indent="0">
              <a:buNone/>
            </a:pPr>
            <a:r>
              <a:rPr lang="en-US" u="sng" dirty="0"/>
              <a:t>Symptoms</a:t>
            </a:r>
            <a:r>
              <a:rPr lang="en-US" dirty="0"/>
              <a:t> include stomach cramps and severe diarrhea</a:t>
            </a:r>
          </a:p>
          <a:p>
            <a:pPr marL="114300" indent="0">
              <a:buNone/>
            </a:pPr>
            <a:r>
              <a:rPr lang="en-US" dirty="0"/>
              <a:t> but rarely vomiting.  They can begin 2-10 days after eating </a:t>
            </a:r>
          </a:p>
          <a:p>
            <a:pPr marL="114300" indent="0">
              <a:buNone/>
            </a:pPr>
            <a:r>
              <a:rPr lang="en-US" dirty="0"/>
              <a:t>contaminated food but usually within 2-5 days. Main sources are </a:t>
            </a:r>
          </a:p>
          <a:p>
            <a:pPr marL="114300" indent="0">
              <a:buNone/>
            </a:pPr>
            <a:r>
              <a:rPr lang="en-US" dirty="0"/>
              <a:t>undercooked chicken and other meats, handling pets, raw milk and </a:t>
            </a:r>
          </a:p>
          <a:p>
            <a:pPr marL="114300" indent="0">
              <a:buNone/>
            </a:pPr>
            <a:r>
              <a:rPr lang="en-US" dirty="0"/>
              <a:t>contaminated water.  This </a:t>
            </a:r>
            <a:r>
              <a:rPr lang="en-US" u="sng" dirty="0"/>
              <a:t>organism</a:t>
            </a:r>
            <a:r>
              <a:rPr lang="en-US" dirty="0"/>
              <a:t> is the most common cause of acute </a:t>
            </a:r>
            <a:r>
              <a:rPr lang="en-US" u="sng" dirty="0"/>
              <a:t>diarrhea</a:t>
            </a:r>
            <a:r>
              <a:rPr lang="en-US" dirty="0"/>
              <a:t> in adults.</a:t>
            </a:r>
            <a:endParaRPr lang="en-CA" b="1" dirty="0"/>
          </a:p>
          <a:p>
            <a:endParaRPr lang="en-US" dirty="0"/>
          </a:p>
        </p:txBody>
      </p:sp>
      <p:pic>
        <p:nvPicPr>
          <p:cNvPr id="4" name="Picture 3" descr="A picture containing plate, table, food, dish&#10;&#10;Description automatically generated">
            <a:extLst>
              <a:ext uri="{FF2B5EF4-FFF2-40B4-BE49-F238E27FC236}">
                <a16:creationId xmlns:a16="http://schemas.microsoft.com/office/drawing/2014/main" id="{E9BD01C5-6291-CB4C-9B9B-45A3349747E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5643" y="3643629"/>
            <a:ext cx="1818852" cy="1212568"/>
          </a:xfrm>
          <a:prstGeom prst="rect">
            <a:avLst/>
          </a:prstGeom>
        </p:spPr>
      </p:pic>
      <p:pic>
        <p:nvPicPr>
          <p:cNvPr id="5" name="Picture 4" descr="A picture containing food, indoor, plate, dessert&#10;&#10;Description automatically generated">
            <a:extLst>
              <a:ext uri="{FF2B5EF4-FFF2-40B4-BE49-F238E27FC236}">
                <a16:creationId xmlns:a16="http://schemas.microsoft.com/office/drawing/2014/main" id="{DF960228-B086-C145-A26A-AA2EDE1359B0}"/>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968755" y="3352000"/>
            <a:ext cx="1435267" cy="1076451"/>
          </a:xfrm>
          <a:prstGeom prst="rect">
            <a:avLst/>
          </a:prstGeom>
        </p:spPr>
      </p:pic>
      <p:pic>
        <p:nvPicPr>
          <p:cNvPr id="6" name="Picture 5" descr="A picture containing fish, spiny-finned fish, soft-finned fish&#10;&#10;Description automatically generated">
            <a:extLst>
              <a:ext uri="{FF2B5EF4-FFF2-40B4-BE49-F238E27FC236}">
                <a16:creationId xmlns:a16="http://schemas.microsoft.com/office/drawing/2014/main" id="{729F598F-AA87-AE43-91BB-8FC9D959FF9D}"/>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440622" y="3991025"/>
            <a:ext cx="1378375" cy="1076451"/>
          </a:xfrm>
          <a:prstGeom prst="rect">
            <a:avLst/>
          </a:prstGeom>
        </p:spPr>
      </p:pic>
      <p:pic>
        <p:nvPicPr>
          <p:cNvPr id="8" name="Picture 7" descr="A group of dogs and a cat&#10;&#10;Description automatically generated with medium confidence">
            <a:extLst>
              <a:ext uri="{FF2B5EF4-FFF2-40B4-BE49-F238E27FC236}">
                <a16:creationId xmlns:a16="http://schemas.microsoft.com/office/drawing/2014/main" id="{F63484D3-65AD-A24F-B69B-FBF55A7A182F}"/>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flipH="1">
            <a:off x="4855597" y="3267233"/>
            <a:ext cx="1515849" cy="1076451"/>
          </a:xfrm>
          <a:prstGeom prst="rect">
            <a:avLst/>
          </a:prstGeom>
        </p:spPr>
      </p:pic>
      <p:pic>
        <p:nvPicPr>
          <p:cNvPr id="10" name="Picture 9" descr="A picture containing bottle, indoor&#10;&#10;Description automatically generated">
            <a:extLst>
              <a:ext uri="{FF2B5EF4-FFF2-40B4-BE49-F238E27FC236}">
                <a16:creationId xmlns:a16="http://schemas.microsoft.com/office/drawing/2014/main" id="{276780F2-06AE-184A-8C7B-6F2011F3658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408046" y="3854908"/>
            <a:ext cx="1283855" cy="1212568"/>
          </a:xfrm>
          <a:prstGeom prst="rect">
            <a:avLst/>
          </a:prstGeom>
        </p:spPr>
      </p:pic>
      <p:pic>
        <p:nvPicPr>
          <p:cNvPr id="12" name="Audio Recording Mar 26, 2021 at 2:12:44 PM" descr="Audio Recording Mar 26, 2021 at 2:12:44 PM">
            <a:hlinkClick r:id="" action="ppaction://media"/>
            <a:extLst>
              <a:ext uri="{FF2B5EF4-FFF2-40B4-BE49-F238E27FC236}">
                <a16:creationId xmlns:a16="http://schemas.microsoft.com/office/drawing/2014/main" id="{3414511E-8AB7-7543-A4D8-5F3B223F977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572000" y="1152475"/>
            <a:ext cx="456785" cy="456785"/>
          </a:xfrm>
          <a:prstGeom prst="rect">
            <a:avLst/>
          </a:prstGeom>
          <a:solidFill>
            <a:schemeClr val="accent6"/>
          </a:solidFill>
        </p:spPr>
      </p:pic>
      <p:pic>
        <p:nvPicPr>
          <p:cNvPr id="11" name="Google Shape;186;p32">
            <a:extLst>
              <a:ext uri="{FF2B5EF4-FFF2-40B4-BE49-F238E27FC236}">
                <a16:creationId xmlns:a16="http://schemas.microsoft.com/office/drawing/2014/main" id="{7984CC5A-6075-E347-87B0-F2F38FCC5615}"/>
              </a:ext>
            </a:extLst>
          </p:cNvPr>
          <p:cNvPicPr preferRelativeResize="0"/>
          <p:nvPr/>
        </p:nvPicPr>
        <p:blipFill>
          <a:blip r:embed="rId15">
            <a:alphaModFix/>
          </a:blip>
          <a:stretch>
            <a:fillRect/>
          </a:stretch>
        </p:blipFill>
        <p:spPr>
          <a:xfrm>
            <a:off x="7803200" y="0"/>
            <a:ext cx="1340800" cy="1340800"/>
          </a:xfrm>
          <a:prstGeom prst="rect">
            <a:avLst/>
          </a:prstGeom>
          <a:noFill/>
          <a:ln>
            <a:noFill/>
          </a:ln>
        </p:spPr>
      </p:pic>
      <p:pic>
        <p:nvPicPr>
          <p:cNvPr id="13" name="Google Shape;187;p32">
            <a:extLst>
              <a:ext uri="{FF2B5EF4-FFF2-40B4-BE49-F238E27FC236}">
                <a16:creationId xmlns:a16="http://schemas.microsoft.com/office/drawing/2014/main" id="{DFA64ABD-67B7-E543-A6CC-453AF130EFD2}"/>
              </a:ext>
            </a:extLst>
          </p:cNvPr>
          <p:cNvPicPr preferRelativeResize="0"/>
          <p:nvPr/>
        </p:nvPicPr>
        <p:blipFill>
          <a:blip r:embed="rId16">
            <a:alphaModFix/>
          </a:blip>
          <a:stretch>
            <a:fillRect/>
          </a:stretch>
        </p:blipFill>
        <p:spPr>
          <a:xfrm>
            <a:off x="7803200" y="1340800"/>
            <a:ext cx="1340800" cy="1340800"/>
          </a:xfrm>
          <a:prstGeom prst="rect">
            <a:avLst/>
          </a:prstGeom>
          <a:noFill/>
          <a:ln>
            <a:noFill/>
          </a:ln>
        </p:spPr>
      </p:pic>
      <p:pic>
        <p:nvPicPr>
          <p:cNvPr id="14" name="Picture 13" descr="Text&#10;&#10;Description automatically generated">
            <a:extLst>
              <a:ext uri="{FF2B5EF4-FFF2-40B4-BE49-F238E27FC236}">
                <a16:creationId xmlns:a16="http://schemas.microsoft.com/office/drawing/2014/main" id="{65364C97-43BC-5542-A580-D0C0A07D04CD}"/>
              </a:ext>
            </a:extLst>
          </p:cNvPr>
          <p:cNvPicPr>
            <a:picLocks noChangeAspect="1"/>
          </p:cNvPicPr>
          <p:nvPr/>
        </p:nvPicPr>
        <p:blipFill>
          <a:blip r:embed="rId17">
            <a:extLst>
              <a:ext uri="{837473B0-CC2E-450A-ABE3-18F120FF3D39}">
                <a1611:picAttrSrcUrl xmlns:a1611="http://schemas.microsoft.com/office/drawing/2016/11/main" r:id="rId18"/>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3187584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6"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p:txBody>
          <a:bodyPr/>
          <a:lstStyle/>
          <a:p>
            <a:pPr marL="114300" indent="0">
              <a:buNone/>
            </a:pPr>
            <a:r>
              <a:rPr lang="en-US" b="1" u="sng" dirty="0"/>
              <a:t>Salmonella</a:t>
            </a:r>
            <a:r>
              <a:rPr lang="en-US" b="1" dirty="0"/>
              <a:t> (</a:t>
            </a:r>
            <a:r>
              <a:rPr lang="en-CA" dirty="0" err="1"/>
              <a:t>sal·mo·nel·la</a:t>
            </a:r>
            <a:r>
              <a:rPr lang="en-CA" b="1" dirty="0"/>
              <a:t>)</a:t>
            </a:r>
            <a:r>
              <a:rPr lang="en-CA" dirty="0"/>
              <a:t> </a:t>
            </a:r>
            <a:endParaRPr lang="en-CA" b="1" dirty="0"/>
          </a:p>
          <a:p>
            <a:pPr marL="114300" indent="0">
              <a:buNone/>
            </a:pPr>
            <a:r>
              <a:rPr lang="en-US" dirty="0"/>
              <a:t>Symptoms include stomach pain, fever, diarrhea and </a:t>
            </a:r>
            <a:r>
              <a:rPr lang="en-US" u="sng" dirty="0"/>
              <a:t>vomiting</a:t>
            </a:r>
            <a:r>
              <a:rPr lang="en-US" dirty="0"/>
              <a:t>.  </a:t>
            </a:r>
          </a:p>
          <a:p>
            <a:pPr marL="114300" indent="0">
              <a:buNone/>
            </a:pPr>
            <a:r>
              <a:rPr lang="en-US" dirty="0"/>
              <a:t>It usually takes about 12-48 hours for the illness to develop. Symptoms</a:t>
            </a:r>
          </a:p>
          <a:p>
            <a:pPr marL="114300" indent="0">
              <a:buNone/>
            </a:pPr>
            <a:r>
              <a:rPr lang="en-US" dirty="0"/>
              <a:t> can be much more severe in the young and elderly. Main sources are undercooked meat and poultry, </a:t>
            </a:r>
            <a:r>
              <a:rPr lang="en-US" u="sng" dirty="0"/>
              <a:t>untreated</a:t>
            </a:r>
            <a:r>
              <a:rPr lang="en-US" dirty="0"/>
              <a:t> milk and raw or undercooked </a:t>
            </a:r>
          </a:p>
          <a:p>
            <a:pPr marL="114300" indent="0">
              <a:buNone/>
            </a:pPr>
            <a:r>
              <a:rPr lang="en-US" dirty="0"/>
              <a:t>eggs. This organism is the second most common form of food poisoning.</a:t>
            </a:r>
            <a:endParaRPr lang="en-CA" b="1" dirty="0"/>
          </a:p>
          <a:p>
            <a:endParaRPr lang="en-US" dirty="0"/>
          </a:p>
        </p:txBody>
      </p:sp>
      <p:pic>
        <p:nvPicPr>
          <p:cNvPr id="4" name="Picture 3" descr="A picture containing plate, table, food, dish&#10;&#10;Description automatically generated">
            <a:extLst>
              <a:ext uri="{FF2B5EF4-FFF2-40B4-BE49-F238E27FC236}">
                <a16:creationId xmlns:a16="http://schemas.microsoft.com/office/drawing/2014/main" id="{E9BD01C5-6291-CB4C-9B9B-45A3349747E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1699" y="3275328"/>
            <a:ext cx="2011201" cy="1340801"/>
          </a:xfrm>
          <a:prstGeom prst="rect">
            <a:avLst/>
          </a:prstGeom>
        </p:spPr>
      </p:pic>
      <p:pic>
        <p:nvPicPr>
          <p:cNvPr id="10" name="Picture 9" descr="A picture containing bottle, indoor&#10;&#10;Description automatically generated">
            <a:extLst>
              <a:ext uri="{FF2B5EF4-FFF2-40B4-BE49-F238E27FC236}">
                <a16:creationId xmlns:a16="http://schemas.microsoft.com/office/drawing/2014/main" id="{276780F2-06AE-184A-8C7B-6F2011F3658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404024" y="3207055"/>
            <a:ext cx="1755476" cy="1508391"/>
          </a:xfrm>
          <a:prstGeom prst="rect">
            <a:avLst/>
          </a:prstGeom>
        </p:spPr>
      </p:pic>
      <p:pic>
        <p:nvPicPr>
          <p:cNvPr id="7" name="Audio Recording Mar 26, 2021 at 2:19:59 PM" descr="Audio Recording Mar 26, 2021 at 2:19:59 PM">
            <a:hlinkClick r:id="" action="ppaction://media"/>
            <a:extLst>
              <a:ext uri="{FF2B5EF4-FFF2-40B4-BE49-F238E27FC236}">
                <a16:creationId xmlns:a16="http://schemas.microsoft.com/office/drawing/2014/main" id="{46C4809E-E2CF-784F-834F-30CFFA0A8F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37629" y="1152475"/>
            <a:ext cx="427666" cy="427666"/>
          </a:xfrm>
          <a:prstGeom prst="rect">
            <a:avLst/>
          </a:prstGeom>
          <a:solidFill>
            <a:schemeClr val="accent6"/>
          </a:solidFill>
        </p:spPr>
      </p:pic>
      <p:pic>
        <p:nvPicPr>
          <p:cNvPr id="11" name="Picture 10" descr="A group of eggs&#10;&#10;Description automatically generated with low confidence">
            <a:extLst>
              <a:ext uri="{FF2B5EF4-FFF2-40B4-BE49-F238E27FC236}">
                <a16:creationId xmlns:a16="http://schemas.microsoft.com/office/drawing/2014/main" id="{58C16735-FD1B-0C4D-AC3F-6E5E3A7ED533}"/>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353141" y="3258975"/>
            <a:ext cx="2014348" cy="1340800"/>
          </a:xfrm>
          <a:prstGeom prst="rect">
            <a:avLst/>
          </a:prstGeom>
        </p:spPr>
      </p:pic>
      <p:pic>
        <p:nvPicPr>
          <p:cNvPr id="8" name="Google Shape;186;p32">
            <a:extLst>
              <a:ext uri="{FF2B5EF4-FFF2-40B4-BE49-F238E27FC236}">
                <a16:creationId xmlns:a16="http://schemas.microsoft.com/office/drawing/2014/main" id="{866E7062-CD1A-FA42-ADD8-C41C4EDA3D26}"/>
              </a:ext>
            </a:extLst>
          </p:cNvPr>
          <p:cNvPicPr preferRelativeResize="0"/>
          <p:nvPr/>
        </p:nvPicPr>
        <p:blipFill>
          <a:blip r:embed="rId11">
            <a:alphaModFix/>
          </a:blip>
          <a:stretch>
            <a:fillRect/>
          </a:stretch>
        </p:blipFill>
        <p:spPr>
          <a:xfrm>
            <a:off x="7896224" y="0"/>
            <a:ext cx="1247776" cy="1340800"/>
          </a:xfrm>
          <a:prstGeom prst="rect">
            <a:avLst/>
          </a:prstGeom>
          <a:noFill/>
          <a:ln>
            <a:noFill/>
          </a:ln>
        </p:spPr>
      </p:pic>
      <p:pic>
        <p:nvPicPr>
          <p:cNvPr id="9" name="Google Shape;187;p32">
            <a:extLst>
              <a:ext uri="{FF2B5EF4-FFF2-40B4-BE49-F238E27FC236}">
                <a16:creationId xmlns:a16="http://schemas.microsoft.com/office/drawing/2014/main" id="{7C296AD5-5A16-974A-9D0A-B466BAD5C9D5}"/>
              </a:ext>
            </a:extLst>
          </p:cNvPr>
          <p:cNvPicPr preferRelativeResize="0"/>
          <p:nvPr/>
        </p:nvPicPr>
        <p:blipFill>
          <a:blip r:embed="rId12">
            <a:alphaModFix/>
          </a:blip>
          <a:stretch>
            <a:fillRect/>
          </a:stretch>
        </p:blipFill>
        <p:spPr>
          <a:xfrm>
            <a:off x="7896224" y="1340800"/>
            <a:ext cx="1247776" cy="1340800"/>
          </a:xfrm>
          <a:prstGeom prst="rect">
            <a:avLst/>
          </a:prstGeom>
          <a:noFill/>
          <a:ln>
            <a:noFill/>
          </a:ln>
        </p:spPr>
      </p:pic>
      <p:pic>
        <p:nvPicPr>
          <p:cNvPr id="12" name="Picture 11" descr="Text&#10;&#10;Description automatically generated">
            <a:extLst>
              <a:ext uri="{FF2B5EF4-FFF2-40B4-BE49-F238E27FC236}">
                <a16:creationId xmlns:a16="http://schemas.microsoft.com/office/drawing/2014/main" id="{DAA05246-0AC1-C84E-9289-F4A21F4205EC}"/>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896224" y="2681600"/>
            <a:ext cx="1247775" cy="1247775"/>
          </a:xfrm>
          <a:prstGeom prst="rect">
            <a:avLst/>
          </a:prstGeom>
          <a:solidFill>
            <a:schemeClr val="tx1"/>
          </a:solidFill>
        </p:spPr>
      </p:pic>
    </p:spTree>
    <p:extLst>
      <p:ext uri="{BB962C8B-B14F-4D97-AF65-F5344CB8AC3E}">
        <p14:creationId xmlns:p14="http://schemas.microsoft.com/office/powerpoint/2010/main" val="1090255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p:txBody>
          <a:bodyPr/>
          <a:lstStyle/>
          <a:p>
            <a:pPr marL="114300" indent="0">
              <a:buNone/>
            </a:pPr>
            <a:r>
              <a:rPr lang="en-US" b="1" u="sng" dirty="0" err="1"/>
              <a:t>E.Coli</a:t>
            </a:r>
            <a:r>
              <a:rPr lang="en-US" b="1" u="sng" dirty="0"/>
              <a:t> </a:t>
            </a:r>
            <a:r>
              <a:rPr lang="en-US" b="1" dirty="0"/>
              <a:t>(</a:t>
            </a:r>
            <a:r>
              <a:rPr lang="en-CA" dirty="0"/>
              <a:t>E. </a:t>
            </a:r>
            <a:r>
              <a:rPr lang="en-CA" dirty="0" err="1"/>
              <a:t>co·li</a:t>
            </a:r>
            <a:r>
              <a:rPr lang="en-CA" b="1" dirty="0"/>
              <a:t>) </a:t>
            </a:r>
          </a:p>
          <a:p>
            <a:pPr marL="114300" indent="0">
              <a:buNone/>
            </a:pPr>
            <a:r>
              <a:rPr lang="en-US" dirty="0"/>
              <a:t>Symptoms include severe bloody diarrhea, and the </a:t>
            </a:r>
            <a:r>
              <a:rPr lang="en-US" u="sng" dirty="0"/>
              <a:t>infection</a:t>
            </a:r>
            <a:r>
              <a:rPr lang="en-US" dirty="0"/>
              <a:t> can </a:t>
            </a:r>
          </a:p>
          <a:p>
            <a:pPr marL="114300" indent="0">
              <a:buNone/>
            </a:pPr>
            <a:r>
              <a:rPr lang="en-US" dirty="0"/>
              <a:t>lead to serious kidney damage in children.  Main sources are </a:t>
            </a:r>
          </a:p>
          <a:p>
            <a:pPr marL="114300" indent="0">
              <a:buNone/>
            </a:pPr>
            <a:r>
              <a:rPr lang="en-US" dirty="0"/>
              <a:t>undercooked beef burgers and minced beef, contaminated cooked </a:t>
            </a:r>
          </a:p>
          <a:p>
            <a:pPr marL="114300" indent="0">
              <a:buNone/>
            </a:pPr>
            <a:r>
              <a:rPr lang="en-US" dirty="0"/>
              <a:t>meats and </a:t>
            </a:r>
            <a:r>
              <a:rPr lang="en-US" u="sng" dirty="0"/>
              <a:t>unpasteurized</a:t>
            </a:r>
            <a:r>
              <a:rPr lang="en-US" dirty="0"/>
              <a:t> milk.  </a:t>
            </a:r>
            <a:endParaRPr lang="en-CA" b="1" dirty="0"/>
          </a:p>
          <a:p>
            <a:endParaRPr lang="en-US" dirty="0"/>
          </a:p>
        </p:txBody>
      </p:sp>
      <p:pic>
        <p:nvPicPr>
          <p:cNvPr id="10" name="Picture 9" descr="A picture containing bottle, indoor&#10;&#10;Description automatically generated">
            <a:extLst>
              <a:ext uri="{FF2B5EF4-FFF2-40B4-BE49-F238E27FC236}">
                <a16:creationId xmlns:a16="http://schemas.microsoft.com/office/drawing/2014/main" id="{276780F2-06AE-184A-8C7B-6F2011F3658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05671" y="3374104"/>
            <a:ext cx="1733229" cy="1598496"/>
          </a:xfrm>
          <a:prstGeom prst="rect">
            <a:avLst/>
          </a:prstGeom>
        </p:spPr>
      </p:pic>
      <p:pic>
        <p:nvPicPr>
          <p:cNvPr id="6" name="Picture 5" descr="A picture containing sliced&#10;&#10;Description automatically generated">
            <a:extLst>
              <a:ext uri="{FF2B5EF4-FFF2-40B4-BE49-F238E27FC236}">
                <a16:creationId xmlns:a16="http://schemas.microsoft.com/office/drawing/2014/main" id="{5AF6E29B-0107-9E45-8F1B-94EDC4D8BCC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04038" y="3302000"/>
            <a:ext cx="2408384" cy="1598495"/>
          </a:xfrm>
          <a:prstGeom prst="rect">
            <a:avLst/>
          </a:prstGeom>
        </p:spPr>
      </p:pic>
      <p:pic>
        <p:nvPicPr>
          <p:cNvPr id="12" name="Picture 11" descr="A plate of food&#10;&#10;Description automatically generated with low confidence">
            <a:extLst>
              <a:ext uri="{FF2B5EF4-FFF2-40B4-BE49-F238E27FC236}">
                <a16:creationId xmlns:a16="http://schemas.microsoft.com/office/drawing/2014/main" id="{CB1D4D35-66F7-B84C-A60F-9F7F1FA0CBF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720136" y="3539914"/>
            <a:ext cx="1851864" cy="1360581"/>
          </a:xfrm>
          <a:prstGeom prst="rect">
            <a:avLst/>
          </a:prstGeom>
        </p:spPr>
      </p:pic>
      <p:pic>
        <p:nvPicPr>
          <p:cNvPr id="14" name="Audio Recording Mar 26, 2021 at 2:25:45 PM" descr="Audio Recording Mar 26, 2021 at 2:25:45 PM">
            <a:hlinkClick r:id="" action="ppaction://media"/>
            <a:extLst>
              <a:ext uri="{FF2B5EF4-FFF2-40B4-BE49-F238E27FC236}">
                <a16:creationId xmlns:a16="http://schemas.microsoft.com/office/drawing/2014/main" id="{200F1A75-98DE-EB4B-A0DF-5CD69CB6C6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00137" y="1093303"/>
            <a:ext cx="513528" cy="513528"/>
          </a:xfrm>
          <a:prstGeom prst="rect">
            <a:avLst/>
          </a:prstGeom>
          <a:solidFill>
            <a:schemeClr val="accent6"/>
          </a:solidFill>
        </p:spPr>
      </p:pic>
      <p:pic>
        <p:nvPicPr>
          <p:cNvPr id="8" name="Google Shape;186;p32">
            <a:extLst>
              <a:ext uri="{FF2B5EF4-FFF2-40B4-BE49-F238E27FC236}">
                <a16:creationId xmlns:a16="http://schemas.microsoft.com/office/drawing/2014/main" id="{7AC41F9D-DA26-4442-BBDE-699BCD5A4DCA}"/>
              </a:ext>
            </a:extLst>
          </p:cNvPr>
          <p:cNvPicPr preferRelativeResize="0"/>
          <p:nvPr/>
        </p:nvPicPr>
        <p:blipFill>
          <a:blip r:embed="rId11">
            <a:alphaModFix/>
          </a:blip>
          <a:stretch>
            <a:fillRect/>
          </a:stretch>
        </p:blipFill>
        <p:spPr>
          <a:xfrm>
            <a:off x="7803200" y="0"/>
            <a:ext cx="1340800" cy="1340800"/>
          </a:xfrm>
          <a:prstGeom prst="rect">
            <a:avLst/>
          </a:prstGeom>
          <a:noFill/>
          <a:ln>
            <a:noFill/>
          </a:ln>
        </p:spPr>
      </p:pic>
      <p:pic>
        <p:nvPicPr>
          <p:cNvPr id="9" name="Google Shape;187;p32">
            <a:extLst>
              <a:ext uri="{FF2B5EF4-FFF2-40B4-BE49-F238E27FC236}">
                <a16:creationId xmlns:a16="http://schemas.microsoft.com/office/drawing/2014/main" id="{BCD332FD-6218-3F47-94CC-9B826F276B3C}"/>
              </a:ext>
            </a:extLst>
          </p:cNvPr>
          <p:cNvPicPr preferRelativeResize="0"/>
          <p:nvPr/>
        </p:nvPicPr>
        <p:blipFill>
          <a:blip r:embed="rId12">
            <a:alphaModFix/>
          </a:blip>
          <a:stretch>
            <a:fillRect/>
          </a:stretch>
        </p:blipFill>
        <p:spPr>
          <a:xfrm>
            <a:off x="7803200" y="1340800"/>
            <a:ext cx="1340800" cy="1340800"/>
          </a:xfrm>
          <a:prstGeom prst="rect">
            <a:avLst/>
          </a:prstGeom>
          <a:noFill/>
          <a:ln>
            <a:noFill/>
          </a:ln>
        </p:spPr>
      </p:pic>
      <p:pic>
        <p:nvPicPr>
          <p:cNvPr id="11" name="Picture 10" descr="Text&#10;&#10;Description automatically generated">
            <a:extLst>
              <a:ext uri="{FF2B5EF4-FFF2-40B4-BE49-F238E27FC236}">
                <a16:creationId xmlns:a16="http://schemas.microsoft.com/office/drawing/2014/main" id="{8DBCCD55-16E6-7144-839C-10CE5E42C684}"/>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1582435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2"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Recording Mar 26, 2021 at 2:35:24 PM" descr="Audio Recording Mar 26, 2021 at 2:35:24 PM">
            <a:hlinkClick r:id="" action="ppaction://media"/>
            <a:extLst>
              <a:ext uri="{FF2B5EF4-FFF2-40B4-BE49-F238E27FC236}">
                <a16:creationId xmlns:a16="http://schemas.microsoft.com/office/drawing/2014/main" id="{0F562825-95CC-EF4D-9EE8-1684ADD16C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6174" y="1038808"/>
            <a:ext cx="527050" cy="527050"/>
          </a:xfrm>
          <a:prstGeom prst="rect">
            <a:avLst/>
          </a:prstGeom>
          <a:solidFill>
            <a:schemeClr val="accent6"/>
          </a:solidFill>
        </p:spPr>
      </p:pic>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p:txBody>
          <a:bodyPr/>
          <a:lstStyle/>
          <a:p>
            <a:pPr marL="114300" indent="0">
              <a:buNone/>
            </a:pPr>
            <a:r>
              <a:rPr lang="en-US" b="1" u="sng" dirty="0"/>
              <a:t>Staphylococcus</a:t>
            </a:r>
            <a:r>
              <a:rPr lang="en-US" b="1" dirty="0"/>
              <a:t> (</a:t>
            </a:r>
            <a:r>
              <a:rPr lang="en-CA" dirty="0" err="1"/>
              <a:t>staph·y·lo·coc·cus</a:t>
            </a:r>
            <a:r>
              <a:rPr lang="en-CA" b="1" dirty="0"/>
              <a:t>) </a:t>
            </a:r>
            <a:r>
              <a:rPr lang="en-US" b="1" dirty="0"/>
              <a:t> </a:t>
            </a:r>
            <a:endParaRPr lang="en-CA" b="1" dirty="0"/>
          </a:p>
          <a:p>
            <a:pPr marL="114300" indent="0">
              <a:buNone/>
            </a:pPr>
            <a:r>
              <a:rPr lang="en-US" dirty="0"/>
              <a:t>Symptoms include stomach pains and vomiting, 1-6 hours </a:t>
            </a:r>
          </a:p>
          <a:p>
            <a:pPr marL="114300" indent="0">
              <a:buNone/>
            </a:pPr>
            <a:r>
              <a:rPr lang="en-US" dirty="0"/>
              <a:t>after eating and it usually takes 12-24 hours for symptoms to subside. </a:t>
            </a:r>
          </a:p>
          <a:p>
            <a:pPr marL="114300" indent="0">
              <a:buNone/>
            </a:pPr>
            <a:r>
              <a:rPr lang="en-US" dirty="0"/>
              <a:t>This bacterium is found on humans (particularly in the nose, throat, </a:t>
            </a:r>
          </a:p>
          <a:p>
            <a:pPr marL="114300" indent="0">
              <a:buNone/>
            </a:pPr>
            <a:r>
              <a:rPr lang="en-US" dirty="0"/>
              <a:t>skin and ears) and is transferred to food through poor </a:t>
            </a:r>
            <a:r>
              <a:rPr lang="en-US" u="sng" dirty="0"/>
              <a:t>hygiene</a:t>
            </a:r>
            <a:r>
              <a:rPr lang="en-US" dirty="0"/>
              <a:t> </a:t>
            </a:r>
          </a:p>
          <a:p>
            <a:pPr marL="114300" indent="0">
              <a:buNone/>
            </a:pPr>
            <a:r>
              <a:rPr lang="en-US" dirty="0"/>
              <a:t>practices.</a:t>
            </a:r>
            <a:endParaRPr lang="en-CA" b="1" dirty="0"/>
          </a:p>
          <a:p>
            <a:pPr marL="114300" indent="0">
              <a:buNone/>
            </a:pPr>
            <a:r>
              <a:rPr lang="en-US" b="1" dirty="0"/>
              <a:t> </a:t>
            </a:r>
            <a:endParaRPr lang="en-CA" b="1" dirty="0"/>
          </a:p>
          <a:p>
            <a:endParaRPr lang="en-US" dirty="0"/>
          </a:p>
        </p:txBody>
      </p:sp>
      <p:pic>
        <p:nvPicPr>
          <p:cNvPr id="12" name="Picture 11" descr="A picture containing text&#10;&#10;Description automatically generated">
            <a:extLst>
              <a:ext uri="{FF2B5EF4-FFF2-40B4-BE49-F238E27FC236}">
                <a16:creationId xmlns:a16="http://schemas.microsoft.com/office/drawing/2014/main" id="{4CB7D520-809B-6043-8F6E-C540037249D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21855" y="3271771"/>
            <a:ext cx="1753657" cy="170257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D70FD02-BA6F-6E4A-91F0-6341253914C2}"/>
              </a:ext>
            </a:extLst>
          </p:cNvPr>
          <p:cNvPicPr>
            <a:picLocks noChangeAspect="1"/>
          </p:cNvPicPr>
          <p:nvPr/>
        </p:nvPicPr>
        <p:blipFill>
          <a:blip r:embed="rId7">
            <a:extLst>
              <a:ext uri="{837473B0-CC2E-450A-ABE3-18F120FF3D39}">
                <a1611:picAttrSrcUrl xmlns:a1611="http://schemas.microsoft.com/office/drawing/2016/11/main" r:id="rId6"/>
              </a:ext>
            </a:extLst>
          </a:blip>
          <a:stretch>
            <a:fillRect/>
          </a:stretch>
        </p:blipFill>
        <p:spPr>
          <a:xfrm>
            <a:off x="2544947" y="3294635"/>
            <a:ext cx="1784460" cy="1656850"/>
          </a:xfrm>
          <a:prstGeom prst="rect">
            <a:avLst/>
          </a:prstGeom>
        </p:spPr>
      </p:pic>
      <p:pic>
        <p:nvPicPr>
          <p:cNvPr id="25" name="Picture 24" descr="A picture containing meat, cooked&#10;&#10;Description automatically generated">
            <a:extLst>
              <a:ext uri="{FF2B5EF4-FFF2-40B4-BE49-F238E27FC236}">
                <a16:creationId xmlns:a16="http://schemas.microsoft.com/office/drawing/2014/main" id="{552305F0-7E72-0042-B36D-8C4C2066EDA3}"/>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4426174" y="3317500"/>
            <a:ext cx="2489164" cy="1656850"/>
          </a:xfrm>
          <a:prstGeom prst="rect">
            <a:avLst/>
          </a:prstGeom>
        </p:spPr>
      </p:pic>
      <p:pic>
        <p:nvPicPr>
          <p:cNvPr id="9" name="Google Shape;186;p32">
            <a:extLst>
              <a:ext uri="{FF2B5EF4-FFF2-40B4-BE49-F238E27FC236}">
                <a16:creationId xmlns:a16="http://schemas.microsoft.com/office/drawing/2014/main" id="{0C957BB0-C39D-6745-8BAD-2926B7C30DBA}"/>
              </a:ext>
            </a:extLst>
          </p:cNvPr>
          <p:cNvPicPr preferRelativeResize="0"/>
          <p:nvPr/>
        </p:nvPicPr>
        <p:blipFill>
          <a:blip r:embed="rId10">
            <a:alphaModFix/>
          </a:blip>
          <a:stretch>
            <a:fillRect/>
          </a:stretch>
        </p:blipFill>
        <p:spPr>
          <a:xfrm>
            <a:off x="7803200" y="0"/>
            <a:ext cx="1340800" cy="1340800"/>
          </a:xfrm>
          <a:prstGeom prst="rect">
            <a:avLst/>
          </a:prstGeom>
          <a:noFill/>
          <a:ln>
            <a:noFill/>
          </a:ln>
        </p:spPr>
      </p:pic>
      <p:pic>
        <p:nvPicPr>
          <p:cNvPr id="10" name="Google Shape;187;p32">
            <a:extLst>
              <a:ext uri="{FF2B5EF4-FFF2-40B4-BE49-F238E27FC236}">
                <a16:creationId xmlns:a16="http://schemas.microsoft.com/office/drawing/2014/main" id="{0F04627F-BD50-1145-9D18-E673AC7CC026}"/>
              </a:ext>
            </a:extLst>
          </p:cNvPr>
          <p:cNvPicPr preferRelativeResize="0"/>
          <p:nvPr/>
        </p:nvPicPr>
        <p:blipFill>
          <a:blip r:embed="rId11">
            <a:alphaModFix/>
          </a:blip>
          <a:stretch>
            <a:fillRect/>
          </a:stretch>
        </p:blipFill>
        <p:spPr>
          <a:xfrm>
            <a:off x="7803200" y="1340800"/>
            <a:ext cx="1340800" cy="1340800"/>
          </a:xfrm>
          <a:prstGeom prst="rect">
            <a:avLst/>
          </a:prstGeom>
          <a:noFill/>
          <a:ln>
            <a:noFill/>
          </a:ln>
        </p:spPr>
      </p:pic>
      <p:pic>
        <p:nvPicPr>
          <p:cNvPr id="11" name="Picture 10" descr="Text&#10;&#10;Description automatically generated">
            <a:extLst>
              <a:ext uri="{FF2B5EF4-FFF2-40B4-BE49-F238E27FC236}">
                <a16:creationId xmlns:a16="http://schemas.microsoft.com/office/drawing/2014/main" id="{145F0BE8-96C8-BF4D-AF49-1E34C51853C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4246681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2"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50B28-5640-9D4F-ADC1-0C18F3A202C8}"/>
              </a:ext>
            </a:extLst>
          </p:cNvPr>
          <p:cNvSpPr>
            <a:spLocks noGrp="1"/>
          </p:cNvSpPr>
          <p:nvPr>
            <p:ph type="title"/>
          </p:nvPr>
        </p:nvSpPr>
        <p:spPr/>
        <p:txBody>
          <a:bodyPr/>
          <a:lstStyle/>
          <a:p>
            <a:r>
              <a:rPr lang="en-US" dirty="0"/>
              <a:t>T</a:t>
            </a:r>
            <a:r>
              <a:rPr lang="en-US" b="1" dirty="0"/>
              <a:t>YPES OF FOOD-BORNE-ILLNESSES</a:t>
            </a:r>
          </a:p>
        </p:txBody>
      </p:sp>
      <p:sp>
        <p:nvSpPr>
          <p:cNvPr id="3" name="Text Placeholder 2">
            <a:extLst>
              <a:ext uri="{FF2B5EF4-FFF2-40B4-BE49-F238E27FC236}">
                <a16:creationId xmlns:a16="http://schemas.microsoft.com/office/drawing/2014/main" id="{E4E0C7F3-52E5-6E43-9FE6-3096AE5CBFCC}"/>
              </a:ext>
            </a:extLst>
          </p:cNvPr>
          <p:cNvSpPr>
            <a:spLocks noGrp="1"/>
          </p:cNvSpPr>
          <p:nvPr>
            <p:ph type="body" idx="1"/>
          </p:nvPr>
        </p:nvSpPr>
        <p:spPr>
          <a:xfrm>
            <a:off x="311700" y="1017725"/>
            <a:ext cx="8520600" cy="3416400"/>
          </a:xfrm>
        </p:spPr>
        <p:txBody>
          <a:bodyPr/>
          <a:lstStyle/>
          <a:p>
            <a:pPr marL="114300" indent="0">
              <a:buNone/>
            </a:pPr>
            <a:r>
              <a:rPr lang="en-US" b="1" dirty="0"/>
              <a:t> </a:t>
            </a:r>
            <a:r>
              <a:rPr lang="en-US" b="1" u="sng" dirty="0"/>
              <a:t>Listeria</a:t>
            </a:r>
            <a:r>
              <a:rPr lang="en-US" b="1" dirty="0"/>
              <a:t> (</a:t>
            </a:r>
            <a:r>
              <a:rPr lang="en-CA" dirty="0" err="1"/>
              <a:t>lis·te·ri·a</a:t>
            </a:r>
            <a:r>
              <a:rPr lang="en-CA" b="1" dirty="0"/>
              <a:t>) </a:t>
            </a:r>
          </a:p>
          <a:p>
            <a:pPr marL="114300" indent="0">
              <a:buNone/>
            </a:pPr>
            <a:r>
              <a:rPr lang="en-US" dirty="0"/>
              <a:t>Mild flu-like illness in healthy people but can cause much </a:t>
            </a:r>
          </a:p>
          <a:p>
            <a:pPr marL="114300" indent="0">
              <a:buNone/>
            </a:pPr>
            <a:r>
              <a:rPr lang="en-US" dirty="0"/>
              <a:t>more severe illnesses in the young and elderly. Sources include </a:t>
            </a:r>
          </a:p>
          <a:p>
            <a:pPr marL="114300" indent="0">
              <a:buNone/>
            </a:pPr>
            <a:r>
              <a:rPr lang="en-US" dirty="0"/>
              <a:t>soft cheeses (such as Brie) and deli meats. Prevention of food </a:t>
            </a:r>
          </a:p>
          <a:p>
            <a:pPr marL="114300" indent="0">
              <a:buNone/>
            </a:pPr>
            <a:r>
              <a:rPr lang="en-US" dirty="0"/>
              <a:t>poisoning from Listeria is more difficult than other organisms as it</a:t>
            </a:r>
          </a:p>
          <a:p>
            <a:pPr marL="114300" indent="0">
              <a:buNone/>
            </a:pPr>
            <a:r>
              <a:rPr lang="en-US" dirty="0"/>
              <a:t>can still multiply at refrigerator </a:t>
            </a:r>
            <a:r>
              <a:rPr lang="en-US" u="sng" dirty="0"/>
              <a:t>temperatures</a:t>
            </a:r>
            <a:r>
              <a:rPr lang="en-US" dirty="0"/>
              <a:t>.</a:t>
            </a:r>
            <a:endParaRPr lang="en-CA" b="1" dirty="0"/>
          </a:p>
          <a:p>
            <a:pPr marL="114300" indent="0">
              <a:buNone/>
            </a:pPr>
            <a:endParaRPr lang="en-CA" b="1" dirty="0"/>
          </a:p>
          <a:p>
            <a:endParaRPr lang="en-US" dirty="0"/>
          </a:p>
        </p:txBody>
      </p:sp>
      <p:pic>
        <p:nvPicPr>
          <p:cNvPr id="5" name="Picture 4" descr="A picture containing bed&#10;&#10;Description automatically generated">
            <a:extLst>
              <a:ext uri="{FF2B5EF4-FFF2-40B4-BE49-F238E27FC236}">
                <a16:creationId xmlns:a16="http://schemas.microsoft.com/office/drawing/2014/main" id="{D61FE387-6A4E-EA4A-84D8-E9BF0CF7BE6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88836" y="3209069"/>
            <a:ext cx="2706299" cy="1797756"/>
          </a:xfrm>
          <a:prstGeom prst="rect">
            <a:avLst/>
          </a:prstGeom>
        </p:spPr>
      </p:pic>
      <p:pic>
        <p:nvPicPr>
          <p:cNvPr id="8" name="Picture 7" descr="A plate of raw meat&#10;&#10;Description automatically generated with medium confidence">
            <a:extLst>
              <a:ext uri="{FF2B5EF4-FFF2-40B4-BE49-F238E27FC236}">
                <a16:creationId xmlns:a16="http://schemas.microsoft.com/office/drawing/2014/main" id="{FA52A906-345C-A84A-8E4F-267FDD0D6831}"/>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241217" y="3174497"/>
            <a:ext cx="2489200" cy="1797756"/>
          </a:xfrm>
          <a:prstGeom prst="rect">
            <a:avLst/>
          </a:prstGeom>
        </p:spPr>
      </p:pic>
      <p:pic>
        <p:nvPicPr>
          <p:cNvPr id="17" name="Audio Recording Mar 26, 2021 at 2:40:51 PM" descr="Audio Recording Mar 26, 2021 at 2:40:51 PM">
            <a:hlinkClick r:id="" action="ppaction://media"/>
            <a:extLst>
              <a:ext uri="{FF2B5EF4-FFF2-40B4-BE49-F238E27FC236}">
                <a16:creationId xmlns:a16="http://schemas.microsoft.com/office/drawing/2014/main" id="{572CA4AF-A477-1544-A537-D685F6FAFA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89941" y="1017725"/>
            <a:ext cx="495300" cy="495300"/>
          </a:xfrm>
          <a:prstGeom prst="rect">
            <a:avLst/>
          </a:prstGeom>
          <a:solidFill>
            <a:schemeClr val="accent6"/>
          </a:solidFill>
        </p:spPr>
      </p:pic>
      <p:pic>
        <p:nvPicPr>
          <p:cNvPr id="9" name="Google Shape;186;p32">
            <a:extLst>
              <a:ext uri="{FF2B5EF4-FFF2-40B4-BE49-F238E27FC236}">
                <a16:creationId xmlns:a16="http://schemas.microsoft.com/office/drawing/2014/main" id="{5FC93284-F92A-E743-BDCB-C861474F40E7}"/>
              </a:ext>
            </a:extLst>
          </p:cNvPr>
          <p:cNvPicPr preferRelativeResize="0"/>
          <p:nvPr/>
        </p:nvPicPr>
        <p:blipFill>
          <a:blip r:embed="rId9">
            <a:alphaModFix/>
          </a:blip>
          <a:stretch>
            <a:fillRect/>
          </a:stretch>
        </p:blipFill>
        <p:spPr>
          <a:xfrm>
            <a:off x="7803200" y="0"/>
            <a:ext cx="1340800" cy="1340800"/>
          </a:xfrm>
          <a:prstGeom prst="rect">
            <a:avLst/>
          </a:prstGeom>
          <a:noFill/>
          <a:ln>
            <a:noFill/>
          </a:ln>
        </p:spPr>
      </p:pic>
      <p:pic>
        <p:nvPicPr>
          <p:cNvPr id="10" name="Google Shape;187;p32">
            <a:extLst>
              <a:ext uri="{FF2B5EF4-FFF2-40B4-BE49-F238E27FC236}">
                <a16:creationId xmlns:a16="http://schemas.microsoft.com/office/drawing/2014/main" id="{7FB7F621-DF1B-3D41-9A38-19842F723E9E}"/>
              </a:ext>
            </a:extLst>
          </p:cNvPr>
          <p:cNvPicPr preferRelativeResize="0"/>
          <p:nvPr/>
        </p:nvPicPr>
        <p:blipFill>
          <a:blip r:embed="rId10">
            <a:alphaModFix/>
          </a:blip>
          <a:stretch>
            <a:fillRect/>
          </a:stretch>
        </p:blipFill>
        <p:spPr>
          <a:xfrm>
            <a:off x="7803200" y="1340800"/>
            <a:ext cx="1340800" cy="1340800"/>
          </a:xfrm>
          <a:prstGeom prst="rect">
            <a:avLst/>
          </a:prstGeom>
          <a:noFill/>
          <a:ln>
            <a:noFill/>
          </a:ln>
        </p:spPr>
      </p:pic>
      <p:pic>
        <p:nvPicPr>
          <p:cNvPr id="11" name="Picture 10" descr="Text&#10;&#10;Description automatically generated">
            <a:extLst>
              <a:ext uri="{FF2B5EF4-FFF2-40B4-BE49-F238E27FC236}">
                <a16:creationId xmlns:a16="http://schemas.microsoft.com/office/drawing/2014/main" id="{DE933ADD-5D84-B442-8393-CA48EFB05367}"/>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803200" y="2681600"/>
            <a:ext cx="1340800" cy="1340800"/>
          </a:xfrm>
          <a:prstGeom prst="rect">
            <a:avLst/>
          </a:prstGeom>
          <a:solidFill>
            <a:schemeClr val="tx1"/>
          </a:solidFill>
        </p:spPr>
      </p:pic>
    </p:spTree>
    <p:extLst>
      <p:ext uri="{BB962C8B-B14F-4D97-AF65-F5344CB8AC3E}">
        <p14:creationId xmlns:p14="http://schemas.microsoft.com/office/powerpoint/2010/main" val="27186807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8"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1819</TotalTime>
  <Words>1184</Words>
  <Application>Microsoft Macintosh PowerPoint</Application>
  <PresentationFormat>On-screen Show (16:9)</PresentationFormat>
  <Paragraphs>164</Paragraphs>
  <Slides>21</Slides>
  <Notes>10</Notes>
  <HiddenSlides>0</HiddenSlides>
  <MMClips>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Comic Sans MS</vt:lpstr>
      <vt:lpstr>Garamond</vt:lpstr>
      <vt:lpstr>Kaushan Script</vt:lpstr>
      <vt:lpstr>Wingdings</vt:lpstr>
      <vt:lpstr>Simple Light</vt:lpstr>
      <vt:lpstr>Default Design</vt:lpstr>
      <vt:lpstr>Food Safety/Food-Borne Illnesses HFN 20/ELL</vt:lpstr>
      <vt:lpstr>Introduction to Food-Borne Illnesses:   </vt:lpstr>
      <vt:lpstr>PowerPoint Presentation</vt:lpstr>
      <vt:lpstr>Food Borne-Illness   </vt:lpstr>
      <vt:lpstr>TYPES OF FOOD-BORNE-ILLNESSES</vt:lpstr>
      <vt:lpstr>TYPES OF FOOD-BORNE-ILLNESSES</vt:lpstr>
      <vt:lpstr>TYPES OF FOOD-BORNE-ILLNESSES</vt:lpstr>
      <vt:lpstr>TYPES OF FOOD-BORNE-ILLNESSES</vt:lpstr>
      <vt:lpstr>TYPES OF FOOD-BORNE-ILLNESSES</vt:lpstr>
      <vt:lpstr>TYPES OF FOOD-BORNE-ILLNESSES</vt:lpstr>
      <vt:lpstr>Preventing Food-Borne Illness</vt:lpstr>
      <vt:lpstr>Preventing Food-Borne Illness</vt:lpstr>
      <vt:lpstr>Preventing Food-Borne Illness</vt:lpstr>
      <vt:lpstr>Preventing Food-Borne Illness</vt:lpstr>
      <vt:lpstr>Preventing Food-Borne Illness</vt:lpstr>
      <vt:lpstr>    Video   </vt:lpstr>
      <vt:lpstr>Vocabulary Chart</vt:lpstr>
      <vt:lpstr>Vocabulary Chart</vt:lpstr>
      <vt:lpstr>Food-Borne Illness Chart</vt:lpstr>
      <vt:lpstr>Exit Question/Reflection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ESL  Family Studies  Lesson Plan</dc:title>
  <dc:creator>Camille Naranjit</dc:creator>
  <cp:lastModifiedBy>Mawji, Nahid</cp:lastModifiedBy>
  <cp:revision>32</cp:revision>
  <dcterms:modified xsi:type="dcterms:W3CDTF">2021-06-30T18:30:43Z</dcterms:modified>
</cp:coreProperties>
</file>