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676" r:id="rId2"/>
  </p:sldMasterIdLst>
  <p:notesMasterIdLst>
    <p:notesMasterId r:id="rId17"/>
  </p:notesMasterIdLst>
  <p:sldIdLst>
    <p:sldId id="256" r:id="rId3"/>
    <p:sldId id="257" r:id="rId4"/>
    <p:sldId id="275" r:id="rId5"/>
    <p:sldId id="269" r:id="rId6"/>
    <p:sldId id="270" r:id="rId7"/>
    <p:sldId id="291" r:id="rId8"/>
    <p:sldId id="271" r:id="rId9"/>
    <p:sldId id="295" r:id="rId10"/>
    <p:sldId id="292" r:id="rId11"/>
    <p:sldId id="273" r:id="rId12"/>
    <p:sldId id="293" r:id="rId13"/>
    <p:sldId id="282" r:id="rId14"/>
    <p:sldId id="294" r:id="rId15"/>
    <p:sldId id="286"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 id="2" name="Camille" initials="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FF26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674"/>
  </p:normalViewPr>
  <p:slideViewPr>
    <p:cSldViewPr snapToGrid="0">
      <p:cViewPr varScale="1">
        <p:scale>
          <a:sx n="124" d="100"/>
          <a:sy n="124" d="100"/>
        </p:scale>
        <p:origin x="176" y="3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17T22:49:11.055" idx="1">
    <p:pos x="1120" y="1379"/>
    <p:text>"In the next slides"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6-17T23:17:07.506" idx="2">
    <p:pos x="4833" y="1406"/>
    <p:text>Maybe it would have helped to have a slide for each knife with a picture so that students would be able to see what each knife looks like</p:text>
    <p:extLst>
      <p:ext uri="{C676402C-5697-4E1C-873F-D02D1690AC5C}">
        <p15:threadingInfo xmlns:p15="http://schemas.microsoft.com/office/powerpoint/2012/main" timeZoneBias="240"/>
      </p:ext>
    </p:extLst>
  </p:cm>
  <p:cm authorId="2" dt="2021-06-18T13:42:07.437" idx="1">
    <p:pos x="3763" y="2285"/>
    <p:text>agree with ana - if not 1 slide per knife - at least show a picture wth them and labels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G-Fg7l7G1z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t>Teacher’s Notes:</a:t>
            </a:r>
            <a:r>
              <a:rPr lang="en-CA" dirty="0"/>
              <a:t> Try to enunciate as much as possible for ELLs. Read slowly and check often for understanding. If required, pause lesson for mini-explanations, examples, and/or clarification.</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228e8b67ff8d77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228e8b67ff8d77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729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Teacher’s notes: click on image for link / pause video to check for understanding and model techniques further</a:t>
            </a:r>
          </a:p>
          <a:p>
            <a:r>
              <a:rPr lang="en-US" dirty="0"/>
              <a:t>Video link: </a:t>
            </a:r>
            <a:r>
              <a:rPr lang="en-CA" sz="1100" b="0" i="1" u="none" strike="noStrike" cap="none" dirty="0">
                <a:solidFill>
                  <a:srgbClr val="000000"/>
                </a:solidFill>
                <a:effectLst/>
                <a:latin typeface="Arial"/>
                <a:ea typeface="Arial"/>
                <a:cs typeface="Arial"/>
                <a:sym typeface="Arial"/>
              </a:rPr>
              <a:t> </a:t>
            </a:r>
            <a:r>
              <a:rPr lang="en-US" sz="1100" b="0" i="1" u="sng" strike="noStrike" cap="none" dirty="0">
                <a:solidFill>
                  <a:srgbClr val="000000"/>
                </a:solidFill>
                <a:effectLst/>
                <a:latin typeface="Arial"/>
                <a:ea typeface="Arial"/>
                <a:cs typeface="Arial"/>
                <a:sym typeface="Arial"/>
                <a:hlinkClick r:id="rId3"/>
              </a:rPr>
              <a:t>https://youtu.be/G-Fg7l7G1zw</a:t>
            </a:r>
            <a:r>
              <a:rPr lang="en-CA" dirty="0">
                <a:effectLst/>
              </a:rPr>
              <a:t> </a:t>
            </a:r>
            <a:endParaRPr lang="en-US" dirty="0"/>
          </a:p>
        </p:txBody>
      </p:sp>
    </p:spTree>
    <p:extLst>
      <p:ext uri="{BB962C8B-B14F-4D97-AF65-F5344CB8AC3E}">
        <p14:creationId xmlns:p14="http://schemas.microsoft.com/office/powerpoint/2010/main" val="200657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Teacher’s notes</a:t>
            </a:r>
            <a:r>
              <a:rPr lang="en-US" dirty="0"/>
              <a:t>: these are suggested, use food items appropriate/available within your program, playdoh is also a good substitute. </a:t>
            </a:r>
          </a:p>
        </p:txBody>
      </p:sp>
    </p:spTree>
    <p:extLst>
      <p:ext uri="{BB962C8B-B14F-4D97-AF65-F5344CB8AC3E}">
        <p14:creationId xmlns:p14="http://schemas.microsoft.com/office/powerpoint/2010/main" val="113968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Classic Vegetable Cuts : https://</a:t>
            </a:r>
            <a:r>
              <a:rPr lang="en-US" dirty="0" err="1"/>
              <a:t>www.theculinarypro.com</a:t>
            </a:r>
            <a:r>
              <a:rPr lang="en-US" dirty="0"/>
              <a:t>/knife-skills</a:t>
            </a:r>
          </a:p>
          <a:p>
            <a:endParaRPr lang="en-US" dirty="0"/>
          </a:p>
        </p:txBody>
      </p:sp>
    </p:spTree>
    <p:extLst>
      <p:ext uri="{BB962C8B-B14F-4D97-AF65-F5344CB8AC3E}">
        <p14:creationId xmlns:p14="http://schemas.microsoft.com/office/powerpoint/2010/main" val="1872773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Teacher’s notes: remember to emphasize pronunciation, and make use of translations.</a:t>
            </a:r>
          </a:p>
          <a:p>
            <a:r>
              <a:rPr lang="en-US" dirty="0"/>
              <a:t>Image: What’s for dinner?: https://</a:t>
            </a:r>
            <a:r>
              <a:rPr lang="en-US" dirty="0" err="1"/>
              <a:t>whatsfordinner.com</a:t>
            </a:r>
            <a:r>
              <a:rPr lang="en-US" dirty="0"/>
              <a:t>/kitchen-tips/culinary-cutting-terms-images/</a:t>
            </a:r>
          </a:p>
          <a:p>
            <a:endParaRPr lang="en-US" dirty="0"/>
          </a:p>
        </p:txBody>
      </p:sp>
    </p:spTree>
    <p:extLst>
      <p:ext uri="{BB962C8B-B14F-4D97-AF65-F5344CB8AC3E}">
        <p14:creationId xmlns:p14="http://schemas.microsoft.com/office/powerpoint/2010/main" val="207813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14"/>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15"/>
          <p:cNvSpPr>
            <a:spLocks noGrp="1"/>
          </p:cNvSpPr>
          <p:nvPr>
            <p:ph type="clipArt" idx="2"/>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5" name="Google Shape;65;p15"/>
          <p:cNvSpPr txBox="1">
            <a:spLocks noGrp="1"/>
          </p:cNvSpPr>
          <p:nvPr>
            <p:ph type="body" idx="1"/>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5"/>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5"/>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EXT_OVER_OBJECT">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 name="Google Shape;77;p17"/>
          <p:cNvSpPr txBox="1">
            <a:spLocks noGrp="1"/>
          </p:cNvSpPr>
          <p:nvPr>
            <p:ph type="body" idx="1"/>
          </p:nvPr>
        </p:nvSpPr>
        <p:spPr>
          <a:xfrm>
            <a:off x="457200" y="1200150"/>
            <a:ext cx="8229600" cy="1639491"/>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7"/>
          <p:cNvSpPr txBox="1">
            <a:spLocks noGrp="1"/>
          </p:cNvSpPr>
          <p:nvPr>
            <p:ph type="body" idx="2"/>
          </p:nvPr>
        </p:nvSpPr>
        <p:spPr>
          <a:xfrm>
            <a:off x="457200" y="2953941"/>
            <a:ext cx="8229600" cy="1640681"/>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7"/>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7"/>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4" name="Google Shape;84;p18"/>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8"/>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8"/>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8"/>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8"/>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Over Text" type="objOverTx">
  <p:cSld name="OBJECT_OVER_TEXT">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1" name="Google Shape;91;p19"/>
          <p:cNvSpPr txBox="1">
            <a:spLocks noGrp="1"/>
          </p:cNvSpPr>
          <p:nvPr>
            <p:ph type="body" idx="1"/>
          </p:nvPr>
        </p:nvSpPr>
        <p:spPr>
          <a:xfrm>
            <a:off x="457200" y="1200150"/>
            <a:ext cx="8229600" cy="1639491"/>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9"/>
          <p:cNvSpPr txBox="1">
            <a:spLocks noGrp="1"/>
          </p:cNvSpPr>
          <p:nvPr>
            <p:ph type="body" idx="2"/>
          </p:nvPr>
        </p:nvSpPr>
        <p:spPr>
          <a:xfrm>
            <a:off x="457200" y="2953941"/>
            <a:ext cx="8229600" cy="1640681"/>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9"/>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8" name="Google Shape;98;p20"/>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0"/>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0"/>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0"/>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0"/>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5" name="Google Shape;105;p21"/>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1"/>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21"/>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1"/>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1"/>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2" name="Google Shape;112;p22"/>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2"/>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2"/>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7" name="Google Shape;117;p23"/>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23"/>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3"/>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3"/>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3" name="Google Shape;123;p24"/>
          <p:cNvSpPr txBox="1">
            <a:spLocks noGrp="1"/>
          </p:cNvSpPr>
          <p:nvPr>
            <p:ph type="body" idx="1"/>
          </p:nvPr>
        </p:nvSpPr>
        <p:spPr>
          <a:xfrm rot="5400000">
            <a:off x="2874764" y="-1217414"/>
            <a:ext cx="3394471"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4"/>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4"/>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4"/>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9" name="Google Shape;129;p25"/>
          <p:cNvSpPr>
            <a:spLocks noGrp="1"/>
          </p:cNvSpPr>
          <p:nvPr>
            <p:ph type="pic" idx="2"/>
          </p:nvPr>
        </p:nvSpPr>
        <p:spPr>
          <a:xfrm>
            <a:off x="3887788" y="740569"/>
            <a:ext cx="4629150" cy="3655219"/>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30" name="Google Shape;130;p25"/>
          <p:cNvSpPr txBox="1">
            <a:spLocks noGrp="1"/>
          </p:cNvSpPr>
          <p:nvPr>
            <p:ph type="body" idx="1"/>
          </p:nvPr>
        </p:nvSpPr>
        <p:spPr>
          <a:xfrm>
            <a:off x="630238" y="1543050"/>
            <a:ext cx="2949575" cy="2858691"/>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1" name="Google Shape;131;p25"/>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5"/>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5"/>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6" name="Google Shape;136;p26"/>
          <p:cNvSpPr txBox="1">
            <a:spLocks noGrp="1"/>
          </p:cNvSpPr>
          <p:nvPr>
            <p:ph type="body" idx="1"/>
          </p:nvPr>
        </p:nvSpPr>
        <p:spPr>
          <a:xfrm>
            <a:off x="3887788" y="740569"/>
            <a:ext cx="4629150" cy="3655219"/>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7" name="Google Shape;137;p26"/>
          <p:cNvSpPr txBox="1">
            <a:spLocks noGrp="1"/>
          </p:cNvSpPr>
          <p:nvPr>
            <p:ph type="body" idx="2"/>
          </p:nvPr>
        </p:nvSpPr>
        <p:spPr>
          <a:xfrm>
            <a:off x="630238" y="1543050"/>
            <a:ext cx="2949575" cy="2858691"/>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8" name="Google Shape;138;p26"/>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6"/>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6"/>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1"/>
        <p:cNvGrpSpPr/>
        <p:nvPr/>
      </p:nvGrpSpPr>
      <p:grpSpPr>
        <a:xfrm>
          <a:off x="0" y="0"/>
          <a:ext cx="0" cy="0"/>
          <a:chOff x="0" y="0"/>
          <a:chExt cx="0" cy="0"/>
        </a:xfrm>
      </p:grpSpPr>
      <p:sp>
        <p:nvSpPr>
          <p:cNvPr id="142" name="Google Shape;142;p27"/>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7"/>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27"/>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630238" y="273844"/>
            <a:ext cx="7886700" cy="99417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7" name="Google Shape;147;p28"/>
          <p:cNvSpPr txBox="1">
            <a:spLocks noGrp="1"/>
          </p:cNvSpPr>
          <p:nvPr>
            <p:ph type="body" idx="1"/>
          </p:nvPr>
        </p:nvSpPr>
        <p:spPr>
          <a:xfrm>
            <a:off x="630238" y="1260872"/>
            <a:ext cx="3868737" cy="617934"/>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8" name="Google Shape;148;p28"/>
          <p:cNvSpPr txBox="1">
            <a:spLocks noGrp="1"/>
          </p:cNvSpPr>
          <p:nvPr>
            <p:ph type="body" idx="2"/>
          </p:nvPr>
        </p:nvSpPr>
        <p:spPr>
          <a:xfrm>
            <a:off x="630238" y="1878806"/>
            <a:ext cx="3868737" cy="2763441"/>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28"/>
          <p:cNvSpPr txBox="1">
            <a:spLocks noGrp="1"/>
          </p:cNvSpPr>
          <p:nvPr>
            <p:ph type="body" idx="3"/>
          </p:nvPr>
        </p:nvSpPr>
        <p:spPr>
          <a:xfrm>
            <a:off x="4629150" y="1260872"/>
            <a:ext cx="3887788" cy="617934"/>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0" name="Google Shape;150;p28"/>
          <p:cNvSpPr txBox="1">
            <a:spLocks noGrp="1"/>
          </p:cNvSpPr>
          <p:nvPr>
            <p:ph type="body" idx="4"/>
          </p:nvPr>
        </p:nvSpPr>
        <p:spPr>
          <a:xfrm>
            <a:off x="4629150" y="1878806"/>
            <a:ext cx="3887788" cy="2763441"/>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28"/>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8"/>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8"/>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6" name="Google Shape;156;p29"/>
          <p:cNvSpPr txBox="1">
            <a:spLocks noGrp="1"/>
          </p:cNvSpPr>
          <p:nvPr>
            <p:ph type="body" idx="1"/>
          </p:nvPr>
        </p:nvSpPr>
        <p:spPr>
          <a:xfrm>
            <a:off x="623888" y="3442097"/>
            <a:ext cx="7886700" cy="1125140"/>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Font typeface="Arial"/>
              <a:buNone/>
              <a:defRPr sz="2400"/>
            </a:lvl1pPr>
            <a:lvl2pPr marL="914400" lvl="1" indent="-228600" algn="l">
              <a:spcBef>
                <a:spcPts val="400"/>
              </a:spcBef>
              <a:spcAft>
                <a:spcPts val="0"/>
              </a:spcAft>
              <a:buClr>
                <a:schemeClr val="dk1"/>
              </a:buClr>
              <a:buSzPts val="2000"/>
              <a:buFont typeface="Arial"/>
              <a:buNone/>
              <a:defRPr sz="2000"/>
            </a:lvl2pPr>
            <a:lvl3pPr marL="1371600" lvl="2" indent="-228600" algn="l">
              <a:spcBef>
                <a:spcPts val="360"/>
              </a:spcBef>
              <a:spcAft>
                <a:spcPts val="0"/>
              </a:spcAft>
              <a:buClr>
                <a:schemeClr val="dk1"/>
              </a:buClr>
              <a:buSzPts val="1800"/>
              <a:buFont typeface="Arial"/>
              <a:buNone/>
              <a:defRPr sz="1800"/>
            </a:lvl3pPr>
            <a:lvl4pPr marL="1828800" lvl="3" indent="-228600" algn="l">
              <a:spcBef>
                <a:spcPts val="320"/>
              </a:spcBef>
              <a:spcAft>
                <a:spcPts val="0"/>
              </a:spcAft>
              <a:buClr>
                <a:schemeClr val="dk1"/>
              </a:buClr>
              <a:buSzPts val="1600"/>
              <a:buFont typeface="Arial"/>
              <a:buNone/>
              <a:defRPr sz="1600"/>
            </a:lvl4pPr>
            <a:lvl5pPr marL="2286000" lvl="4" indent="-228600" algn="l">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157" name="Google Shape;157;p29"/>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9"/>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29"/>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457200" y="1200150"/>
            <a:ext cx="8229600" cy="3394471"/>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rookedbrains.net/2010/11/creative-knife-block-designs.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en.wikipedia.org/wiki/File:Essay.svg" TargetMode="External"/><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en.wikipedia.org/wiki/File:Essay.svg" TargetMode="Externa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5.xml"/><Relationship Id="rId5" Type="http://schemas.openxmlformats.org/officeDocument/2006/relationships/hyperlink" Target="https://en.wikipedia.org/wiki/File:Essay.svg"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5.xml"/><Relationship Id="rId5" Type="http://schemas.openxmlformats.org/officeDocument/2006/relationships/hyperlink" Target="https://en.wikipedia.org/wiki/File:Essay.svg"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question-question-mark-request-63916/" TargetMode="External"/><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hyperlink" Target="https://pxhere.com/en/photo/1587939" TargetMode="External"/><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empillsblog.com/diverticolite-acuta-chi-possiamo-dimettere/"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www.julipmade.com/2013/03/culinary-101-dicing-and-julienning.html" TargetMode="External"/><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hyperlink" Target="https://en.wikipedia.org/wiki/File:Essay.sv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publicdomainpictures.net/view-image.php?image=55523&amp;picture=isolated-kitchen-knife" TargetMode="External"/><Relationship Id="rId11" Type="http://schemas.openxmlformats.org/officeDocument/2006/relationships/image" Target="../media/image9.png"/><Relationship Id="rId5" Type="http://schemas.openxmlformats.org/officeDocument/2006/relationships/image" Target="../media/image6.jpeg"/><Relationship Id="rId10" Type="http://schemas.openxmlformats.org/officeDocument/2006/relationships/hyperlink" Target="https://freesvg.org/1550545504" TargetMode="External"/><Relationship Id="rId4" Type="http://schemas.openxmlformats.org/officeDocument/2006/relationships/image" Target="../media/image2.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hyperlink" Target="https://en.wikipedia.org/wiki/File:Essay.svg"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2.png"/><Relationship Id="rId7" Type="http://schemas.openxmlformats.org/officeDocument/2006/relationships/hyperlink" Target="https://en.wikipedia.org/wiki/Kitchen_knife" TargetMode="Externa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hyperlink" Target="https://en.wikipedia.org/wiki/File:Essay.svg"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https://www.google.com/search?q=how+to+pronounce+chemical&amp;stick=H4sIAAAAAAAAAOMIfcRoxS3w8sc9YSnDSWtOXmPU5uINKMrPK81LzkwsyczPExLhYglJLcoV4pHi4uJIzkjNzUxOzLFiUWJKzeNZxCqZkV-uUJKvUADUkw_UlKoAUwIAnVk4b1sAAAA&amp;pron_lang=en&amp;pron_country=us&amp;sa=X&amp;ved=2ahUKEwjApf_zr9bvAhVNGFkFHfQ3CFYQ3eEDegQIARAF" TargetMode="External"/><Relationship Id="rId5" Type="http://schemas.openxmlformats.org/officeDocument/2006/relationships/hyperlink" Target="https://en.wikipedia.org/wiki/File:Essay.svg"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hyperlink" Target="https://www.google.com/search?q=how+to+pronounce+chemical&amp;stick=H4sIAAAAAAAAAOMIfcRoxS3w8sc9YSnDSWtOXmPU5uINKMrPK81LzkwsyczPExLhYglJLcoV4pHi4uJIzkjNzUxOzLFiUWJKzeNZxCqZkV-uUJKvUADUkw_UlKoAUwIAnVk4b1sAAAA&amp;pron_lang=en&amp;pron_country=us&amp;sa=X&amp;ved=2ahUKEwjApf_zr9bvAhVNGFkFHfQ3CFYQ3eEDegQIARA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en.wikipedia.org/wiki/File:Essay.svg" TargetMode="External"/><Relationship Id="rId11" Type="http://schemas.openxmlformats.org/officeDocument/2006/relationships/image" Target="../media/image13.jpeg"/><Relationship Id="rId5" Type="http://schemas.openxmlformats.org/officeDocument/2006/relationships/image" Target="../media/image9.png"/><Relationship Id="rId10" Type="http://schemas.openxmlformats.org/officeDocument/2006/relationships/hyperlink" Target="https://youtu.be/G-Fg7l7G1zw" TargetMode="External"/><Relationship Id="rId4" Type="http://schemas.openxmlformats.org/officeDocument/2006/relationships/image" Target="../media/image2.png"/><Relationship Id="rId9" Type="http://schemas.openxmlformats.org/officeDocument/2006/relationships/hyperlink" Target="https://pl.wikipedia.org/wiki/YouTub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3" name="Picture 2">
            <a:extLst>
              <a:ext uri="{FF2B5EF4-FFF2-40B4-BE49-F238E27FC236}">
                <a16:creationId xmlns:a16="http://schemas.microsoft.com/office/drawing/2014/main" id="{1817226A-FD38-F341-9572-19EC5C2E92C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74072" y="1641628"/>
            <a:ext cx="6974237" cy="3163543"/>
          </a:xfrm>
          <a:prstGeom prst="rect">
            <a:avLst/>
          </a:prstGeom>
        </p:spPr>
      </p:pic>
      <p:sp>
        <p:nvSpPr>
          <p:cNvPr id="164" name="Google Shape;164;p30"/>
          <p:cNvSpPr txBox="1">
            <a:spLocks noGrp="1"/>
          </p:cNvSpPr>
          <p:nvPr>
            <p:ph type="ctrTitle"/>
          </p:nvPr>
        </p:nvSpPr>
        <p:spPr>
          <a:xfrm>
            <a:off x="1435774" y="806807"/>
            <a:ext cx="6050832" cy="617946"/>
          </a:xfrm>
          <a:prstGeom prst="rect">
            <a:avLst/>
          </a:prstGeom>
        </p:spPr>
        <p:txBody>
          <a:bodyPr spcFirstLastPara="1" wrap="square" lIns="91425" tIns="91425" rIns="91425" bIns="91425" anchor="b" anchorCtr="0">
            <a:noAutofit/>
          </a:bodyPr>
          <a:lstStyle/>
          <a:p>
            <a:pPr lvl="0">
              <a:buSzPts val="2800"/>
            </a:pPr>
            <a:br>
              <a:rPr lang="en-US" sz="3200" b="1">
                <a:highlight>
                  <a:srgbClr val="00FF00"/>
                </a:highlight>
              </a:rPr>
            </a:br>
            <a:r>
              <a:rPr lang="en-US" sz="3200" b="1">
                <a:highlight>
                  <a:srgbClr val="00FF00"/>
                </a:highlight>
              </a:rPr>
              <a:t>Knife Safety </a:t>
            </a:r>
            <a:r>
              <a:rPr lang="en-US" sz="3200" b="1" dirty="0">
                <a:highlight>
                  <a:srgbClr val="00FF00"/>
                </a:highlight>
              </a:rPr>
              <a:t>HFN2O/ELL</a:t>
            </a:r>
            <a:endParaRPr sz="3200" b="1" dirty="0">
              <a:highlight>
                <a:srgbClr val="00FF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0B28-5640-9D4F-ADC1-0C18F3A202C8}"/>
              </a:ext>
            </a:extLst>
          </p:cNvPr>
          <p:cNvSpPr>
            <a:spLocks noGrp="1"/>
          </p:cNvSpPr>
          <p:nvPr>
            <p:ph type="title"/>
          </p:nvPr>
        </p:nvSpPr>
        <p:spPr>
          <a:xfrm>
            <a:off x="311700" y="294468"/>
            <a:ext cx="8520600" cy="723257"/>
          </a:xfrm>
        </p:spPr>
        <p:txBody>
          <a:bodyPr/>
          <a:lstStyle/>
          <a:p>
            <a:pPr algn="ctr"/>
            <a:r>
              <a:rPr lang="en-US" sz="1800" b="1" dirty="0"/>
              <a:t>Mini Lab – Cutting Vegetables</a:t>
            </a:r>
            <a:br>
              <a:rPr lang="en-US" sz="1600" b="1" dirty="0"/>
            </a:br>
            <a:br>
              <a:rPr lang="en-US" sz="1600" dirty="0"/>
            </a:br>
            <a:br>
              <a:rPr lang="en-US" sz="1600" dirty="0"/>
            </a:br>
            <a:endParaRPr lang="en-US" sz="1600" b="1" dirty="0"/>
          </a:p>
        </p:txBody>
      </p:sp>
      <p:pic>
        <p:nvPicPr>
          <p:cNvPr id="9" name="Google Shape;186;p32">
            <a:extLst>
              <a:ext uri="{FF2B5EF4-FFF2-40B4-BE49-F238E27FC236}">
                <a16:creationId xmlns:a16="http://schemas.microsoft.com/office/drawing/2014/main" id="{0C957BB0-C39D-6745-8BAD-2926B7C30DBA}"/>
              </a:ext>
            </a:extLst>
          </p:cNvPr>
          <p:cNvPicPr preferRelativeResize="0"/>
          <p:nvPr/>
        </p:nvPicPr>
        <p:blipFill>
          <a:blip r:embed="rId3">
            <a:alphaModFix/>
          </a:blip>
          <a:stretch>
            <a:fillRect/>
          </a:stretch>
        </p:blipFill>
        <p:spPr>
          <a:xfrm>
            <a:off x="7803200" y="0"/>
            <a:ext cx="1340800" cy="1340800"/>
          </a:xfrm>
          <a:prstGeom prst="rect">
            <a:avLst/>
          </a:prstGeom>
          <a:noFill/>
          <a:ln>
            <a:noFill/>
          </a:ln>
        </p:spPr>
      </p:pic>
      <p:pic>
        <p:nvPicPr>
          <p:cNvPr id="10" name="Google Shape;187;p32">
            <a:extLst>
              <a:ext uri="{FF2B5EF4-FFF2-40B4-BE49-F238E27FC236}">
                <a16:creationId xmlns:a16="http://schemas.microsoft.com/office/drawing/2014/main" id="{0F04627F-BD50-1145-9D18-E673AC7CC026}"/>
              </a:ext>
            </a:extLst>
          </p:cNvPr>
          <p:cNvPicPr preferRelativeResize="0"/>
          <p:nvPr/>
        </p:nvPicPr>
        <p:blipFill>
          <a:blip r:embed="rId4">
            <a:alphaModFix/>
          </a:blip>
          <a:stretch>
            <a:fillRect/>
          </a:stretch>
        </p:blipFill>
        <p:spPr>
          <a:xfrm>
            <a:off x="7803200" y="1340800"/>
            <a:ext cx="1340800" cy="1340800"/>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145F0BE8-96C8-BF4D-AF49-1E34C51853C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803200" y="2681600"/>
            <a:ext cx="1340800" cy="1340800"/>
          </a:xfrm>
          <a:prstGeom prst="rect">
            <a:avLst/>
          </a:prstGeom>
          <a:solidFill>
            <a:schemeClr val="tx1"/>
          </a:solidFill>
        </p:spPr>
      </p:pic>
      <p:pic>
        <p:nvPicPr>
          <p:cNvPr id="4098" name="Picture 2" descr="Knife Skills — The Culinary Pro">
            <a:extLst>
              <a:ext uri="{FF2B5EF4-FFF2-40B4-BE49-F238E27FC236}">
                <a16:creationId xmlns:a16="http://schemas.microsoft.com/office/drawing/2014/main" id="{7A1932F9-6060-984C-AB60-C2BBF8990A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9831" y="649953"/>
            <a:ext cx="5598771" cy="419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681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0B28-5640-9D4F-ADC1-0C18F3A202C8}"/>
              </a:ext>
            </a:extLst>
          </p:cNvPr>
          <p:cNvSpPr>
            <a:spLocks noGrp="1"/>
          </p:cNvSpPr>
          <p:nvPr>
            <p:ph type="title"/>
          </p:nvPr>
        </p:nvSpPr>
        <p:spPr>
          <a:xfrm>
            <a:off x="311700" y="294468"/>
            <a:ext cx="8520600" cy="723257"/>
          </a:xfrm>
        </p:spPr>
        <p:txBody>
          <a:bodyPr/>
          <a:lstStyle/>
          <a:p>
            <a:pPr algn="ctr"/>
            <a:r>
              <a:rPr lang="en-US" sz="1800" b="1" dirty="0"/>
              <a:t>Mini Lab – Cutting Vegetables</a:t>
            </a:r>
            <a:br>
              <a:rPr lang="en-US" sz="1600" b="1" dirty="0"/>
            </a:br>
            <a:br>
              <a:rPr lang="en-US" sz="1600" dirty="0"/>
            </a:br>
            <a:br>
              <a:rPr lang="en-US" sz="1600" dirty="0"/>
            </a:br>
            <a:endParaRPr lang="en-US" sz="1600" b="1" dirty="0"/>
          </a:p>
        </p:txBody>
      </p:sp>
      <p:pic>
        <p:nvPicPr>
          <p:cNvPr id="9" name="Google Shape;186;p32">
            <a:extLst>
              <a:ext uri="{FF2B5EF4-FFF2-40B4-BE49-F238E27FC236}">
                <a16:creationId xmlns:a16="http://schemas.microsoft.com/office/drawing/2014/main" id="{0C957BB0-C39D-6745-8BAD-2926B7C30DBA}"/>
              </a:ext>
            </a:extLst>
          </p:cNvPr>
          <p:cNvPicPr preferRelativeResize="0"/>
          <p:nvPr/>
        </p:nvPicPr>
        <p:blipFill>
          <a:blip r:embed="rId3">
            <a:alphaModFix/>
          </a:blip>
          <a:stretch>
            <a:fillRect/>
          </a:stretch>
        </p:blipFill>
        <p:spPr>
          <a:xfrm>
            <a:off x="7803200" y="0"/>
            <a:ext cx="1340800" cy="1340800"/>
          </a:xfrm>
          <a:prstGeom prst="rect">
            <a:avLst/>
          </a:prstGeom>
          <a:noFill/>
          <a:ln>
            <a:noFill/>
          </a:ln>
        </p:spPr>
      </p:pic>
      <p:pic>
        <p:nvPicPr>
          <p:cNvPr id="10" name="Google Shape;187;p32">
            <a:extLst>
              <a:ext uri="{FF2B5EF4-FFF2-40B4-BE49-F238E27FC236}">
                <a16:creationId xmlns:a16="http://schemas.microsoft.com/office/drawing/2014/main" id="{0F04627F-BD50-1145-9D18-E673AC7CC026}"/>
              </a:ext>
            </a:extLst>
          </p:cNvPr>
          <p:cNvPicPr preferRelativeResize="0"/>
          <p:nvPr/>
        </p:nvPicPr>
        <p:blipFill>
          <a:blip r:embed="rId4">
            <a:alphaModFix/>
          </a:blip>
          <a:stretch>
            <a:fillRect/>
          </a:stretch>
        </p:blipFill>
        <p:spPr>
          <a:xfrm>
            <a:off x="7803200" y="1340800"/>
            <a:ext cx="1340800" cy="1340800"/>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145F0BE8-96C8-BF4D-AF49-1E34C51853C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803200" y="2681600"/>
            <a:ext cx="1340800" cy="1340800"/>
          </a:xfrm>
          <a:prstGeom prst="rect">
            <a:avLst/>
          </a:prstGeom>
          <a:solidFill>
            <a:schemeClr val="tx1"/>
          </a:solidFill>
        </p:spPr>
      </p:pic>
      <p:pic>
        <p:nvPicPr>
          <p:cNvPr id="5126" name="Picture 6" descr="Culinary Cutting Terms [with Images] | What's for Dinner?">
            <a:extLst>
              <a:ext uri="{FF2B5EF4-FFF2-40B4-BE49-F238E27FC236}">
                <a16:creationId xmlns:a16="http://schemas.microsoft.com/office/drawing/2014/main" id="{29BE4708-50A6-944C-906E-2C273C1EDB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919" y="806304"/>
            <a:ext cx="6824759" cy="395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50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F04A-72B3-B443-8855-31B177D3F8CB}"/>
              </a:ext>
            </a:extLst>
          </p:cNvPr>
          <p:cNvSpPr>
            <a:spLocks noGrp="1"/>
          </p:cNvSpPr>
          <p:nvPr>
            <p:ph type="title"/>
          </p:nvPr>
        </p:nvSpPr>
        <p:spPr>
          <a:xfrm>
            <a:off x="0" y="86230"/>
            <a:ext cx="8229600" cy="857250"/>
          </a:xfrm>
        </p:spPr>
        <p:txBody>
          <a:bodyPr/>
          <a:lstStyle/>
          <a:p>
            <a:r>
              <a:rPr lang="en-US" b="1" dirty="0"/>
              <a:t>Vocabulary Chart</a:t>
            </a:r>
          </a:p>
        </p:txBody>
      </p:sp>
      <p:sp>
        <p:nvSpPr>
          <p:cNvPr id="3" name="Text Placeholder 2">
            <a:extLst>
              <a:ext uri="{FF2B5EF4-FFF2-40B4-BE49-F238E27FC236}">
                <a16:creationId xmlns:a16="http://schemas.microsoft.com/office/drawing/2014/main" id="{0E0F8E16-F35F-DD4E-BFF6-919D74B0D071}"/>
              </a:ext>
            </a:extLst>
          </p:cNvPr>
          <p:cNvSpPr>
            <a:spLocks noGrp="1"/>
          </p:cNvSpPr>
          <p:nvPr>
            <p:ph type="body" idx="1"/>
          </p:nvPr>
        </p:nvSpPr>
        <p:spPr>
          <a:xfrm>
            <a:off x="244000" y="984364"/>
            <a:ext cx="8229600" cy="3394472"/>
          </a:xfrm>
        </p:spPr>
        <p:txBody>
          <a:bodyPr/>
          <a:lstStyle/>
          <a:p>
            <a:pPr marL="114300" indent="0">
              <a:buNone/>
            </a:pPr>
            <a:r>
              <a:rPr lang="en-US" sz="2400" dirty="0"/>
              <a:t>Example:</a:t>
            </a:r>
          </a:p>
        </p:txBody>
      </p:sp>
      <p:graphicFrame>
        <p:nvGraphicFramePr>
          <p:cNvPr id="6" name="Table 6">
            <a:extLst>
              <a:ext uri="{FF2B5EF4-FFF2-40B4-BE49-F238E27FC236}">
                <a16:creationId xmlns:a16="http://schemas.microsoft.com/office/drawing/2014/main" id="{7C8AA5CE-69AB-F649-8989-B5D8B799ED7F}"/>
              </a:ext>
            </a:extLst>
          </p:cNvPr>
          <p:cNvGraphicFramePr>
            <a:graphicFrameLocks noGrp="1"/>
          </p:cNvGraphicFramePr>
          <p:nvPr>
            <p:extLst>
              <p:ext uri="{D42A27DB-BD31-4B8C-83A1-F6EECF244321}">
                <p14:modId xmlns:p14="http://schemas.microsoft.com/office/powerpoint/2010/main" val="2766469651"/>
              </p:ext>
            </p:extLst>
          </p:nvPr>
        </p:nvGraphicFramePr>
        <p:xfrm>
          <a:off x="457200" y="1664224"/>
          <a:ext cx="6997700" cy="978535"/>
        </p:xfrm>
        <a:graphic>
          <a:graphicData uri="http://schemas.openxmlformats.org/drawingml/2006/table">
            <a:tbl>
              <a:tblPr firstRow="1" bandRow="1">
                <a:tableStyleId>{D7AC3CCA-C797-4891-BE02-D94E43425B78}</a:tableStyleId>
              </a:tblPr>
              <a:tblGrid>
                <a:gridCol w="931420">
                  <a:extLst>
                    <a:ext uri="{9D8B030D-6E8A-4147-A177-3AD203B41FA5}">
                      <a16:colId xmlns:a16="http://schemas.microsoft.com/office/drawing/2014/main" val="4211843865"/>
                    </a:ext>
                  </a:extLst>
                </a:gridCol>
                <a:gridCol w="4036154">
                  <a:extLst>
                    <a:ext uri="{9D8B030D-6E8A-4147-A177-3AD203B41FA5}">
                      <a16:colId xmlns:a16="http://schemas.microsoft.com/office/drawing/2014/main" val="3661619110"/>
                    </a:ext>
                  </a:extLst>
                </a:gridCol>
                <a:gridCol w="2030126">
                  <a:extLst>
                    <a:ext uri="{9D8B030D-6E8A-4147-A177-3AD203B41FA5}">
                      <a16:colId xmlns:a16="http://schemas.microsoft.com/office/drawing/2014/main" val="948216369"/>
                    </a:ext>
                  </a:extLst>
                </a:gridCol>
              </a:tblGrid>
              <a:tr h="285750">
                <a:tc>
                  <a:txBody>
                    <a:bodyPr/>
                    <a:lstStyle/>
                    <a:p>
                      <a:pPr algn="ctr">
                        <a:lnSpc>
                          <a:spcPct val="90000"/>
                        </a:lnSpc>
                        <a:spcAft>
                          <a:spcPts val="1565"/>
                        </a:spcAft>
                      </a:pPr>
                      <a:r>
                        <a:rPr lang="en-CA" sz="1200" b="1" dirty="0">
                          <a:effectLst/>
                          <a:latin typeface="Calibri" panose="020F0502020204030204" pitchFamily="34" charset="0"/>
                          <a:ea typeface="Times New Roman" panose="02020603050405020304" pitchFamily="18" charset="0"/>
                          <a:cs typeface="Times New Roman" panose="02020603050405020304" pitchFamily="18" charset="0"/>
                        </a:rPr>
                        <a:t>Word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3500" marT="0" marB="0"/>
                </a:tc>
                <a:tc>
                  <a:txBody>
                    <a:bodyPr/>
                    <a:lstStyle/>
                    <a:p>
                      <a:pPr algn="ctr">
                        <a:lnSpc>
                          <a:spcPct val="107000"/>
                        </a:lnSpc>
                      </a:pPr>
                      <a:r>
                        <a:rPr lang="en-CA" sz="1200" b="1" dirty="0">
                          <a:solidFill>
                            <a:srgbClr val="000000"/>
                          </a:solidFill>
                          <a:effectLst/>
                          <a:latin typeface="Calibri" panose="020F0502020204030204" pitchFamily="34" charset="0"/>
                          <a:ea typeface="Garamond" panose="02020404030301010803" pitchFamily="18" charset="0"/>
                          <a:cs typeface="Garamond" panose="02020404030301010803" pitchFamily="18" charset="0"/>
                        </a:rPr>
                        <a:t>Definition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3500" marT="0" marB="0"/>
                </a:tc>
                <a:tc>
                  <a:txBody>
                    <a:bodyPr/>
                    <a:lstStyle/>
                    <a:p>
                      <a:pPr algn="ctr">
                        <a:lnSpc>
                          <a:spcPct val="107000"/>
                        </a:lnSpc>
                      </a:pPr>
                      <a:r>
                        <a:rPr lang="en-CA" sz="1200" b="1" dirty="0">
                          <a:solidFill>
                            <a:srgbClr val="000000"/>
                          </a:solidFill>
                          <a:effectLst/>
                          <a:latin typeface="Calibri" panose="020F0502020204030204" pitchFamily="34" charset="0"/>
                          <a:ea typeface="Garamond" panose="02020404030301010803" pitchFamily="18" charset="0"/>
                          <a:cs typeface="Garamond" panose="02020404030301010803" pitchFamily="18" charset="0"/>
                        </a:rPr>
                        <a:t>Example: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CA" sz="1200" b="1" dirty="0">
                          <a:solidFill>
                            <a:srgbClr val="000000"/>
                          </a:solidFill>
                          <a:effectLst/>
                          <a:latin typeface="Calibri" panose="020F0502020204030204" pitchFamily="34" charset="0"/>
                          <a:ea typeface="Garamond" panose="02020404030301010803" pitchFamily="18" charset="0"/>
                          <a:cs typeface="Garamond" panose="02020404030301010803" pitchFamily="18" charset="0"/>
                        </a:rPr>
                        <a:t>(Use this word in a sentence)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3500" marT="0" marB="0"/>
                </a:tc>
                <a:extLst>
                  <a:ext uri="{0D108BD9-81ED-4DB2-BD59-A6C34878D82A}">
                    <a16:rowId xmlns:a16="http://schemas.microsoft.com/office/drawing/2014/main" val="2725405377"/>
                  </a:ext>
                </a:extLst>
              </a:tr>
              <a:tr h="285750">
                <a:tc>
                  <a:txBody>
                    <a:bodyPr/>
                    <a:lstStyle/>
                    <a:p>
                      <a:pPr algn="ctr">
                        <a:lnSpc>
                          <a:spcPct val="90000"/>
                        </a:lnSpc>
                        <a:spcAft>
                          <a:spcPts val="1565"/>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90000"/>
                        </a:lnSpc>
                        <a:spcAft>
                          <a:spcPts val="1565"/>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slice </a:t>
                      </a:r>
                    </a:p>
                  </a:txBody>
                  <a:tcPr marL="68580" marR="63500" marT="0" marB="0"/>
                </a:tc>
                <a:tc>
                  <a:txBody>
                    <a:bodyPr/>
                    <a:lstStyle/>
                    <a:p>
                      <a:pPr algn="ctr">
                        <a:lnSpc>
                          <a:spcPct val="107000"/>
                        </a:lnSpc>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1200" dirty="0"/>
                        <a:t>To cut food into small, squared pieces.</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3500" marT="0" marB="0"/>
                </a:tc>
                <a:tc>
                  <a:txBody>
                    <a:bodyPr/>
                    <a:lstStyle/>
                    <a:p>
                      <a:pPr algn="ctr">
                        <a:lnSpc>
                          <a:spcPct val="107000"/>
                        </a:lnSpc>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CA" sz="1200" dirty="0">
                          <a:effectLst/>
                          <a:latin typeface="Calibri" panose="020F0502020204030204" pitchFamily="34" charset="0"/>
                          <a:ea typeface="Calibri" panose="020F0502020204030204" pitchFamily="34" charset="0"/>
                          <a:cs typeface="Times New Roman" panose="02020603050405020304" pitchFamily="18" charset="0"/>
                        </a:rPr>
                        <a:t>I am eating a slice of watermelon. </a:t>
                      </a:r>
                    </a:p>
                  </a:txBody>
                  <a:tcPr marL="68580" marR="63500" marT="0" marB="0"/>
                </a:tc>
                <a:extLst>
                  <a:ext uri="{0D108BD9-81ED-4DB2-BD59-A6C34878D82A}">
                    <a16:rowId xmlns:a16="http://schemas.microsoft.com/office/drawing/2014/main" val="4282802584"/>
                  </a:ext>
                </a:extLst>
              </a:tr>
            </a:tbl>
          </a:graphicData>
        </a:graphic>
      </p:graphicFrame>
      <p:pic>
        <p:nvPicPr>
          <p:cNvPr id="7" name="Google Shape;186;p32">
            <a:extLst>
              <a:ext uri="{FF2B5EF4-FFF2-40B4-BE49-F238E27FC236}">
                <a16:creationId xmlns:a16="http://schemas.microsoft.com/office/drawing/2014/main" id="{AFFA4FE1-8232-384A-8CCB-9A0C41E32DE0}"/>
              </a:ext>
            </a:extLst>
          </p:cNvPr>
          <p:cNvPicPr preferRelativeResize="0"/>
          <p:nvPr/>
        </p:nvPicPr>
        <p:blipFill>
          <a:blip r:embed="rId2">
            <a:alphaModFix/>
          </a:blip>
          <a:stretch>
            <a:fillRect/>
          </a:stretch>
        </p:blipFill>
        <p:spPr>
          <a:xfrm>
            <a:off x="7803200" y="0"/>
            <a:ext cx="1340800" cy="1340800"/>
          </a:xfrm>
          <a:prstGeom prst="rect">
            <a:avLst/>
          </a:prstGeom>
          <a:noFill/>
          <a:ln>
            <a:noFill/>
          </a:ln>
        </p:spPr>
      </p:pic>
      <p:pic>
        <p:nvPicPr>
          <p:cNvPr id="8" name="Google Shape;187;p32">
            <a:extLst>
              <a:ext uri="{FF2B5EF4-FFF2-40B4-BE49-F238E27FC236}">
                <a16:creationId xmlns:a16="http://schemas.microsoft.com/office/drawing/2014/main" id="{178CD467-3666-124B-A061-212400B70750}"/>
              </a:ext>
            </a:extLst>
          </p:cNvPr>
          <p:cNvPicPr preferRelativeResize="0"/>
          <p:nvPr/>
        </p:nvPicPr>
        <p:blipFill>
          <a:blip r:embed="rId3">
            <a:alphaModFix/>
          </a:blip>
          <a:stretch>
            <a:fillRect/>
          </a:stretch>
        </p:blipFill>
        <p:spPr>
          <a:xfrm>
            <a:off x="7803200" y="1340800"/>
            <a:ext cx="1340800" cy="1340800"/>
          </a:xfrm>
          <a:prstGeom prst="rect">
            <a:avLst/>
          </a:prstGeom>
          <a:noFill/>
          <a:ln>
            <a:noFill/>
          </a:ln>
        </p:spPr>
      </p:pic>
      <p:pic>
        <p:nvPicPr>
          <p:cNvPr id="9" name="Picture 8" descr="Text&#10;&#10;Description automatically generated">
            <a:extLst>
              <a:ext uri="{FF2B5EF4-FFF2-40B4-BE49-F238E27FC236}">
                <a16:creationId xmlns:a16="http://schemas.microsoft.com/office/drawing/2014/main" id="{7723A291-809E-7B47-AF2C-9C8CE10DD29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803200" y="2681600"/>
            <a:ext cx="1340800" cy="1340800"/>
          </a:xfrm>
          <a:prstGeom prst="rect">
            <a:avLst/>
          </a:prstGeom>
          <a:solidFill>
            <a:schemeClr val="tx1"/>
          </a:solidFill>
        </p:spPr>
      </p:pic>
    </p:spTree>
    <p:extLst>
      <p:ext uri="{BB962C8B-B14F-4D97-AF65-F5344CB8AC3E}">
        <p14:creationId xmlns:p14="http://schemas.microsoft.com/office/powerpoint/2010/main" val="2638052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F04A-72B3-B443-8855-31B177D3F8CB}"/>
              </a:ext>
            </a:extLst>
          </p:cNvPr>
          <p:cNvSpPr>
            <a:spLocks noGrp="1"/>
          </p:cNvSpPr>
          <p:nvPr>
            <p:ph type="title"/>
          </p:nvPr>
        </p:nvSpPr>
        <p:spPr>
          <a:xfrm>
            <a:off x="0" y="86230"/>
            <a:ext cx="8229600" cy="857250"/>
          </a:xfrm>
        </p:spPr>
        <p:txBody>
          <a:bodyPr/>
          <a:lstStyle/>
          <a:p>
            <a:r>
              <a:rPr lang="en-US" b="1" dirty="0"/>
              <a:t>Knife Chart</a:t>
            </a:r>
          </a:p>
        </p:txBody>
      </p:sp>
      <p:sp>
        <p:nvSpPr>
          <p:cNvPr id="3" name="Text Placeholder 2">
            <a:extLst>
              <a:ext uri="{FF2B5EF4-FFF2-40B4-BE49-F238E27FC236}">
                <a16:creationId xmlns:a16="http://schemas.microsoft.com/office/drawing/2014/main" id="{0E0F8E16-F35F-DD4E-BFF6-919D74B0D071}"/>
              </a:ext>
            </a:extLst>
          </p:cNvPr>
          <p:cNvSpPr>
            <a:spLocks noGrp="1"/>
          </p:cNvSpPr>
          <p:nvPr>
            <p:ph type="body" idx="1"/>
          </p:nvPr>
        </p:nvSpPr>
        <p:spPr>
          <a:xfrm>
            <a:off x="244000" y="984364"/>
            <a:ext cx="8229600" cy="3394472"/>
          </a:xfrm>
        </p:spPr>
        <p:txBody>
          <a:bodyPr/>
          <a:lstStyle/>
          <a:p>
            <a:pPr marL="114300" indent="0">
              <a:buNone/>
            </a:pPr>
            <a:r>
              <a:rPr lang="en-US" sz="2400" dirty="0"/>
              <a:t>Example:</a:t>
            </a:r>
          </a:p>
        </p:txBody>
      </p:sp>
      <p:graphicFrame>
        <p:nvGraphicFramePr>
          <p:cNvPr id="6" name="Table 6">
            <a:extLst>
              <a:ext uri="{FF2B5EF4-FFF2-40B4-BE49-F238E27FC236}">
                <a16:creationId xmlns:a16="http://schemas.microsoft.com/office/drawing/2014/main" id="{7C8AA5CE-69AB-F649-8989-B5D8B799ED7F}"/>
              </a:ext>
            </a:extLst>
          </p:cNvPr>
          <p:cNvGraphicFramePr>
            <a:graphicFrameLocks noGrp="1"/>
          </p:cNvGraphicFramePr>
          <p:nvPr>
            <p:extLst>
              <p:ext uri="{D42A27DB-BD31-4B8C-83A1-F6EECF244321}">
                <p14:modId xmlns:p14="http://schemas.microsoft.com/office/powerpoint/2010/main" val="432565125"/>
              </p:ext>
            </p:extLst>
          </p:nvPr>
        </p:nvGraphicFramePr>
        <p:xfrm>
          <a:off x="457199" y="1664224"/>
          <a:ext cx="7028481" cy="1369949"/>
        </p:xfrm>
        <a:graphic>
          <a:graphicData uri="http://schemas.openxmlformats.org/drawingml/2006/table">
            <a:tbl>
              <a:tblPr firstRow="1" bandRow="1">
                <a:tableStyleId>{D7AC3CCA-C797-4891-BE02-D94E43425B78}</a:tableStyleId>
              </a:tblPr>
              <a:tblGrid>
                <a:gridCol w="1317840">
                  <a:extLst>
                    <a:ext uri="{9D8B030D-6E8A-4147-A177-3AD203B41FA5}">
                      <a16:colId xmlns:a16="http://schemas.microsoft.com/office/drawing/2014/main" val="4211843865"/>
                    </a:ext>
                  </a:extLst>
                </a:gridCol>
                <a:gridCol w="5710641">
                  <a:extLst>
                    <a:ext uri="{9D8B030D-6E8A-4147-A177-3AD203B41FA5}">
                      <a16:colId xmlns:a16="http://schemas.microsoft.com/office/drawing/2014/main" val="3661619110"/>
                    </a:ext>
                  </a:extLst>
                </a:gridCol>
              </a:tblGrid>
              <a:tr h="285750">
                <a:tc>
                  <a:txBody>
                    <a:bodyPr/>
                    <a:lstStyle/>
                    <a:p>
                      <a:pPr algn="l">
                        <a:lnSpc>
                          <a:spcPct val="107000"/>
                        </a:lnSpc>
                      </a:pPr>
                      <a:r>
                        <a:rPr lang="en-CA" sz="1200">
                          <a:effectLst/>
                          <a:latin typeface="Calibri" panose="020F0502020204030204" pitchFamily="34" charset="0"/>
                          <a:ea typeface="Times New Roman" panose="02020603050405020304" pitchFamily="18" charset="0"/>
                          <a:cs typeface="Calibri" panose="020F0502020204030204" pitchFamily="34" charset="0"/>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90000"/>
                        </a:lnSpc>
                        <a:spcAft>
                          <a:spcPts val="1565"/>
                        </a:spcAft>
                      </a:pPr>
                      <a:r>
                        <a:rPr lang="en-CA" sz="1200" b="1">
                          <a:solidFill>
                            <a:srgbClr val="000000"/>
                          </a:solidFill>
                          <a:effectLst/>
                          <a:latin typeface="Calibri" panose="020F0502020204030204" pitchFamily="34" charset="0"/>
                          <a:ea typeface="Garamond" panose="02020404030301010803" pitchFamily="18" charset="0"/>
                          <a:cs typeface="Calibri" panose="020F0502020204030204" pitchFamily="34" charset="0"/>
                        </a:rPr>
                        <a:t>Food Item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3500" marT="0" marB="0"/>
                </a:tc>
                <a:tc>
                  <a:txBody>
                    <a:bodyPr/>
                    <a:lstStyle/>
                    <a:p>
                      <a:pPr marL="1270" algn="ctr">
                        <a:lnSpc>
                          <a:spcPct val="107000"/>
                        </a:lnSpc>
                      </a:pPr>
                      <a:r>
                        <a:rPr lang="en-CA" sz="12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Knife Type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270" algn="ctr">
                        <a:lnSpc>
                          <a:spcPct val="107000"/>
                        </a:lnSpc>
                      </a:pPr>
                      <a:r>
                        <a:rPr lang="en-CA" sz="1200" b="1" dirty="0">
                          <a:effectLst/>
                          <a:latin typeface="Calibri" panose="020F0502020204030204" pitchFamily="34" charset="0"/>
                          <a:ea typeface="Garamond" panose="02020404030301010803" pitchFamily="18" charset="0"/>
                          <a:cs typeface="Calibri" panose="020F0502020204030204" pitchFamily="34"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270" algn="ctr">
                        <a:lnSpc>
                          <a:spcPct val="107000"/>
                        </a:lnSpc>
                      </a:pPr>
                      <a:r>
                        <a:rPr lang="en-CA" sz="12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Explain why this is the best knife for cutting this food item. Use your notes for clues.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3500" marT="0" marB="0"/>
                </a:tc>
                <a:extLst>
                  <a:ext uri="{0D108BD9-81ED-4DB2-BD59-A6C34878D82A}">
                    <a16:rowId xmlns:a16="http://schemas.microsoft.com/office/drawing/2014/main" val="2725405377"/>
                  </a:ext>
                </a:extLst>
              </a:tr>
              <a:tr h="285750">
                <a:tc>
                  <a:txBody>
                    <a:bodyPr/>
                    <a:lstStyle/>
                    <a:p>
                      <a:pPr algn="ctr">
                        <a:lnSpc>
                          <a:spcPct val="90000"/>
                        </a:lnSpc>
                        <a:spcAft>
                          <a:spcPts val="1565"/>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90000"/>
                        </a:lnSpc>
                        <a:spcAft>
                          <a:spcPts val="1565"/>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apple  </a:t>
                      </a:r>
                    </a:p>
                  </a:txBody>
                  <a:tcPr marL="68580" marR="63500" marT="0" marB="0"/>
                </a:tc>
                <a:tc>
                  <a:txBody>
                    <a:bodyPr/>
                    <a:lstStyle/>
                    <a:p>
                      <a:pPr algn="ctr">
                        <a:lnSpc>
                          <a:spcPct val="107000"/>
                        </a:lnSpc>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CA" sz="12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Slicing knife – used to cut a thin layer of peel off fruits and vegetables.</a:t>
                      </a:r>
                    </a:p>
                    <a:p>
                      <a:pPr algn="ctr">
                        <a:lnSpc>
                          <a:spcPct val="107000"/>
                        </a:lnSpc>
                      </a:pP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3500" marT="0" marB="0"/>
                </a:tc>
                <a:extLst>
                  <a:ext uri="{0D108BD9-81ED-4DB2-BD59-A6C34878D82A}">
                    <a16:rowId xmlns:a16="http://schemas.microsoft.com/office/drawing/2014/main" val="4282802584"/>
                  </a:ext>
                </a:extLst>
              </a:tr>
            </a:tbl>
          </a:graphicData>
        </a:graphic>
      </p:graphicFrame>
      <p:pic>
        <p:nvPicPr>
          <p:cNvPr id="7" name="Google Shape;186;p32">
            <a:extLst>
              <a:ext uri="{FF2B5EF4-FFF2-40B4-BE49-F238E27FC236}">
                <a16:creationId xmlns:a16="http://schemas.microsoft.com/office/drawing/2014/main" id="{AFFA4FE1-8232-384A-8CCB-9A0C41E32DE0}"/>
              </a:ext>
            </a:extLst>
          </p:cNvPr>
          <p:cNvPicPr preferRelativeResize="0"/>
          <p:nvPr/>
        </p:nvPicPr>
        <p:blipFill>
          <a:blip r:embed="rId2">
            <a:alphaModFix/>
          </a:blip>
          <a:stretch>
            <a:fillRect/>
          </a:stretch>
        </p:blipFill>
        <p:spPr>
          <a:xfrm>
            <a:off x="7803200" y="0"/>
            <a:ext cx="1340800" cy="1340800"/>
          </a:xfrm>
          <a:prstGeom prst="rect">
            <a:avLst/>
          </a:prstGeom>
          <a:noFill/>
          <a:ln>
            <a:noFill/>
          </a:ln>
        </p:spPr>
      </p:pic>
      <p:pic>
        <p:nvPicPr>
          <p:cNvPr id="8" name="Google Shape;187;p32">
            <a:extLst>
              <a:ext uri="{FF2B5EF4-FFF2-40B4-BE49-F238E27FC236}">
                <a16:creationId xmlns:a16="http://schemas.microsoft.com/office/drawing/2014/main" id="{178CD467-3666-124B-A061-212400B70750}"/>
              </a:ext>
            </a:extLst>
          </p:cNvPr>
          <p:cNvPicPr preferRelativeResize="0"/>
          <p:nvPr/>
        </p:nvPicPr>
        <p:blipFill>
          <a:blip r:embed="rId3">
            <a:alphaModFix/>
          </a:blip>
          <a:stretch>
            <a:fillRect/>
          </a:stretch>
        </p:blipFill>
        <p:spPr>
          <a:xfrm>
            <a:off x="7803200" y="1340800"/>
            <a:ext cx="1340800" cy="1340800"/>
          </a:xfrm>
          <a:prstGeom prst="rect">
            <a:avLst/>
          </a:prstGeom>
          <a:noFill/>
          <a:ln>
            <a:noFill/>
          </a:ln>
        </p:spPr>
      </p:pic>
      <p:pic>
        <p:nvPicPr>
          <p:cNvPr id="9" name="Picture 8" descr="Text&#10;&#10;Description automatically generated">
            <a:extLst>
              <a:ext uri="{FF2B5EF4-FFF2-40B4-BE49-F238E27FC236}">
                <a16:creationId xmlns:a16="http://schemas.microsoft.com/office/drawing/2014/main" id="{7723A291-809E-7B47-AF2C-9C8CE10DD29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803200" y="2681600"/>
            <a:ext cx="1340800" cy="1340800"/>
          </a:xfrm>
          <a:prstGeom prst="rect">
            <a:avLst/>
          </a:prstGeom>
          <a:solidFill>
            <a:schemeClr val="tx1"/>
          </a:solidFill>
        </p:spPr>
      </p:pic>
    </p:spTree>
    <p:extLst>
      <p:ext uri="{BB962C8B-B14F-4D97-AF65-F5344CB8AC3E}">
        <p14:creationId xmlns:p14="http://schemas.microsoft.com/office/powerpoint/2010/main" val="1905714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DF88-4693-764A-BC8B-3EC301701E43}"/>
              </a:ext>
            </a:extLst>
          </p:cNvPr>
          <p:cNvSpPr>
            <a:spLocks noGrp="1"/>
          </p:cNvSpPr>
          <p:nvPr>
            <p:ph type="title"/>
          </p:nvPr>
        </p:nvSpPr>
        <p:spPr/>
        <p:txBody>
          <a:bodyPr/>
          <a:lstStyle/>
          <a:p>
            <a:r>
              <a:rPr lang="en-US" dirty="0"/>
              <a:t>Questions?</a:t>
            </a:r>
          </a:p>
        </p:txBody>
      </p:sp>
      <p:pic>
        <p:nvPicPr>
          <p:cNvPr id="6" name="Picture 5" descr="Shape, background pattern&#10;&#10;Description automatically generated">
            <a:extLst>
              <a:ext uri="{FF2B5EF4-FFF2-40B4-BE49-F238E27FC236}">
                <a16:creationId xmlns:a16="http://schemas.microsoft.com/office/drawing/2014/main" id="{D8CB6F69-F381-9446-A096-854763367C1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47900" y="1295042"/>
            <a:ext cx="4406900" cy="3112373"/>
          </a:xfrm>
          <a:prstGeom prst="rect">
            <a:avLst/>
          </a:prstGeom>
        </p:spPr>
      </p:pic>
    </p:spTree>
    <p:extLst>
      <p:ext uri="{BB962C8B-B14F-4D97-AF65-F5344CB8AC3E}">
        <p14:creationId xmlns:p14="http://schemas.microsoft.com/office/powerpoint/2010/main" val="167805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120575" y="26693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Introduction to Knife Safety:</a:t>
            </a:r>
            <a:br>
              <a:rPr lang="en" b="1" dirty="0"/>
            </a:br>
            <a:r>
              <a:rPr lang="en" b="1" dirty="0"/>
              <a:t> </a:t>
            </a:r>
            <a:br>
              <a:rPr lang="en" dirty="0"/>
            </a:br>
            <a:endParaRPr dirty="0"/>
          </a:p>
        </p:txBody>
      </p:sp>
      <p:sp>
        <p:nvSpPr>
          <p:cNvPr id="173" name="Google Shape;173;p31"/>
          <p:cNvSpPr txBox="1"/>
          <p:nvPr/>
        </p:nvSpPr>
        <p:spPr>
          <a:xfrm>
            <a:off x="120575" y="1288862"/>
            <a:ext cx="7273241" cy="3015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100" dirty="0"/>
          </a:p>
          <a:p>
            <a:pPr marL="0" lvl="0" indent="0" algn="l" rtl="0">
              <a:lnSpc>
                <a:spcPct val="115000"/>
              </a:lnSpc>
              <a:spcBef>
                <a:spcPts val="0"/>
              </a:spcBef>
              <a:spcAft>
                <a:spcPts val="0"/>
              </a:spcAft>
              <a:buNone/>
            </a:pPr>
            <a:r>
              <a:rPr lang="en-CA" sz="2800" dirty="0"/>
              <a:t>What steps do we need to take in order to make sure we are using knives safely in the kitchen and when we prepare food? </a:t>
            </a:r>
          </a:p>
          <a:p>
            <a:pPr marL="0" lvl="0" indent="0" algn="l" rtl="0">
              <a:lnSpc>
                <a:spcPct val="115000"/>
              </a:lnSpc>
              <a:spcBef>
                <a:spcPts val="0"/>
              </a:spcBef>
              <a:spcAft>
                <a:spcPts val="0"/>
              </a:spcAft>
              <a:buNone/>
            </a:pPr>
            <a:endParaRPr lang="en-CA" sz="2800" dirty="0"/>
          </a:p>
          <a:p>
            <a:pPr marL="0" lvl="0" indent="0" algn="l" rtl="0">
              <a:lnSpc>
                <a:spcPct val="115000"/>
              </a:lnSpc>
              <a:spcBef>
                <a:spcPts val="0"/>
              </a:spcBef>
              <a:spcAft>
                <a:spcPts val="0"/>
              </a:spcAft>
              <a:buNone/>
            </a:pPr>
            <a:endParaRPr lang="en-CA" sz="2800" dirty="0"/>
          </a:p>
          <a:p>
            <a:pPr marL="0" lvl="0" indent="0" algn="l" rtl="0">
              <a:lnSpc>
                <a:spcPct val="115000"/>
              </a:lnSpc>
              <a:spcBef>
                <a:spcPts val="0"/>
              </a:spcBef>
              <a:spcAft>
                <a:spcPts val="0"/>
              </a:spcAft>
              <a:buNone/>
            </a:pPr>
            <a:r>
              <a:rPr lang="en-CA" sz="2800" dirty="0"/>
              <a:t>CLASS DISCUSSION…….  </a:t>
            </a:r>
          </a:p>
          <a:p>
            <a:pPr marL="0" lvl="0" indent="0" algn="l" rtl="0">
              <a:lnSpc>
                <a:spcPct val="115000"/>
              </a:lnSpc>
              <a:spcBef>
                <a:spcPts val="0"/>
              </a:spcBef>
              <a:spcAft>
                <a:spcPts val="0"/>
              </a:spcAft>
              <a:buNone/>
            </a:pPr>
            <a:endParaRPr lang="en-CA" sz="2800" dirty="0"/>
          </a:p>
        </p:txBody>
      </p:sp>
      <p:pic>
        <p:nvPicPr>
          <p:cNvPr id="175" name="Google Shape;175;p31"/>
          <p:cNvPicPr preferRelativeResize="0"/>
          <p:nvPr/>
        </p:nvPicPr>
        <p:blipFill>
          <a:blip r:embed="rId3">
            <a:alphaModFix/>
          </a:blip>
          <a:stretch>
            <a:fillRect/>
          </a:stretch>
        </p:blipFill>
        <p:spPr>
          <a:xfrm>
            <a:off x="7803200" y="331"/>
            <a:ext cx="1340800" cy="1340800"/>
          </a:xfrm>
          <a:prstGeom prst="rect">
            <a:avLst/>
          </a:prstGeom>
          <a:noFill/>
          <a:ln>
            <a:noFill/>
          </a:ln>
        </p:spPr>
      </p:pic>
      <p:pic>
        <p:nvPicPr>
          <p:cNvPr id="7" name="Google Shape;256;p39">
            <a:extLst>
              <a:ext uri="{FF2B5EF4-FFF2-40B4-BE49-F238E27FC236}">
                <a16:creationId xmlns:a16="http://schemas.microsoft.com/office/drawing/2014/main" id="{FC78EC96-ABC1-BB44-A360-EA67DCA88132}"/>
              </a:ext>
            </a:extLst>
          </p:cNvPr>
          <p:cNvPicPr preferRelativeResize="0"/>
          <p:nvPr/>
        </p:nvPicPr>
        <p:blipFill>
          <a:blip r:embed="rId4">
            <a:alphaModFix/>
          </a:blip>
          <a:stretch>
            <a:fillRect/>
          </a:stretch>
        </p:blipFill>
        <p:spPr>
          <a:xfrm>
            <a:off x="7803201" y="1340800"/>
            <a:ext cx="1340800" cy="1340800"/>
          </a:xfrm>
          <a:prstGeom prst="rect">
            <a:avLst/>
          </a:prstGeom>
          <a:noFill/>
          <a:ln>
            <a:noFill/>
          </a:ln>
        </p:spPr>
      </p:pic>
      <p:pic>
        <p:nvPicPr>
          <p:cNvPr id="4" name="Picture 3" descr="A picture containing clipart&#10;&#10;Description automatically generated">
            <a:extLst>
              <a:ext uri="{FF2B5EF4-FFF2-40B4-BE49-F238E27FC236}">
                <a16:creationId xmlns:a16="http://schemas.microsoft.com/office/drawing/2014/main" id="{BE2B10A9-1E0B-E14E-A54E-AB041D3FE1F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688124" y="2985425"/>
            <a:ext cx="1318437" cy="1318437"/>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7AC6FB64-350A-AA4F-AAD4-FCD0BB2C14C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803201" y="2681600"/>
            <a:ext cx="1340800" cy="10287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143CB5-4D84-1F43-9DD7-130F575D50BB}"/>
              </a:ext>
            </a:extLst>
          </p:cNvPr>
          <p:cNvSpPr>
            <a:spLocks noGrp="1"/>
          </p:cNvSpPr>
          <p:nvPr>
            <p:ph type="body" idx="1"/>
          </p:nvPr>
        </p:nvSpPr>
        <p:spPr/>
        <p:txBody>
          <a:bodyPr/>
          <a:lstStyle/>
          <a:p>
            <a:pPr marL="114300" indent="0" algn="ctr">
              <a:buNone/>
            </a:pPr>
            <a:r>
              <a:rPr lang="en-US" sz="5400" b="1" dirty="0">
                <a:solidFill>
                  <a:srgbClr val="00B0F0"/>
                </a:solidFill>
                <a:latin typeface="Comic Sans MS" panose="030F0902030302020204" pitchFamily="66" charset="0"/>
              </a:rPr>
              <a:t>*Word Wall *</a:t>
            </a:r>
          </a:p>
          <a:p>
            <a:pPr marL="114300" indent="0" algn="ctr">
              <a:buNone/>
            </a:pPr>
            <a:r>
              <a:rPr lang="en-US" sz="4000" b="1" dirty="0">
                <a:solidFill>
                  <a:srgbClr val="7030A0"/>
                </a:solidFill>
                <a:latin typeface="Comic Sans MS" panose="030F0902030302020204" pitchFamily="66" charset="0"/>
              </a:rPr>
              <a:t>In next slides, if you see a word that is </a:t>
            </a:r>
            <a:r>
              <a:rPr lang="en-US" sz="4000" b="1" u="sng" dirty="0">
                <a:solidFill>
                  <a:srgbClr val="7030A0"/>
                </a:solidFill>
                <a:latin typeface="Comic Sans MS" panose="030F0902030302020204" pitchFamily="66" charset="0"/>
              </a:rPr>
              <a:t>underlined</a:t>
            </a:r>
            <a:r>
              <a:rPr lang="en-US" sz="4000" b="1" dirty="0">
                <a:solidFill>
                  <a:srgbClr val="7030A0"/>
                </a:solidFill>
                <a:latin typeface="Comic Sans MS" panose="030F0902030302020204" pitchFamily="66" charset="0"/>
              </a:rPr>
              <a:t> add it to your word wall sheet</a:t>
            </a:r>
          </a:p>
        </p:txBody>
      </p:sp>
    </p:spTree>
    <p:extLst>
      <p:ext uri="{BB962C8B-B14F-4D97-AF65-F5344CB8AC3E}">
        <p14:creationId xmlns:p14="http://schemas.microsoft.com/office/powerpoint/2010/main" val="1687807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76512-D684-B445-987D-33337D3DF5D2}"/>
              </a:ext>
            </a:extLst>
          </p:cNvPr>
          <p:cNvSpPr>
            <a:spLocks noGrp="1"/>
          </p:cNvSpPr>
          <p:nvPr>
            <p:ph type="title"/>
          </p:nvPr>
        </p:nvSpPr>
        <p:spPr>
          <a:xfrm>
            <a:off x="311700" y="0"/>
            <a:ext cx="8804962" cy="572700"/>
          </a:xfrm>
        </p:spPr>
        <p:txBody>
          <a:bodyPr/>
          <a:lstStyle/>
          <a:p>
            <a:pPr lvl="1"/>
            <a:r>
              <a:rPr lang="en" b="1" dirty="0"/>
              <a:t>The Rules of Safe Knife Handling	</a:t>
            </a:r>
            <a:br>
              <a:rPr lang="en" b="1" dirty="0"/>
            </a:br>
            <a:br>
              <a:rPr lang="en" b="1" dirty="0"/>
            </a:br>
            <a:r>
              <a:rPr lang="en" sz="2000" b="1" dirty="0"/>
              <a:t>1. </a:t>
            </a:r>
            <a:r>
              <a:rPr lang="en" sz="2000" b="1" dirty="0">
                <a:solidFill>
                  <a:schemeClr val="tx1"/>
                </a:solidFill>
              </a:rPr>
              <a:t>Always walk with the knife pointed </a:t>
            </a:r>
            <a:br>
              <a:rPr lang="en" sz="2000" b="1" dirty="0">
                <a:solidFill>
                  <a:schemeClr val="tx1"/>
                </a:solidFill>
              </a:rPr>
            </a:br>
            <a:r>
              <a:rPr lang="en" sz="2000" b="1" dirty="0">
                <a:solidFill>
                  <a:schemeClr val="tx1"/>
                </a:solidFill>
              </a:rPr>
              <a:t>	down and away from you and others.</a:t>
            </a:r>
            <a:br>
              <a:rPr lang="en" sz="2000" b="1" dirty="0"/>
            </a:br>
            <a:br>
              <a:rPr lang="en" sz="2000" b="1" dirty="0"/>
            </a:br>
            <a:r>
              <a:rPr lang="en" sz="2000" b="1" dirty="0"/>
              <a:t>2. Never cut with your fingers pointing outward, curl them </a:t>
            </a:r>
            <a:br>
              <a:rPr lang="en" sz="2000" b="1" dirty="0"/>
            </a:br>
            <a:r>
              <a:rPr lang="en" sz="2000" b="1" dirty="0"/>
              <a:t>   	under </a:t>
            </a:r>
            <a:r>
              <a:rPr lang="en" sz="2000" b="1" dirty="0">
                <a:solidFill>
                  <a:schemeClr val="tx1"/>
                </a:solidFill>
              </a:rPr>
              <a:t>while holding the food</a:t>
            </a:r>
            <a:r>
              <a:rPr lang="en" sz="2000" b="1" dirty="0"/>
              <a:t>.</a:t>
            </a:r>
            <a:br>
              <a:rPr lang="en" sz="2000" b="1" dirty="0"/>
            </a:br>
            <a:br>
              <a:rPr lang="en" sz="2000" b="1" dirty="0"/>
            </a:br>
            <a:r>
              <a:rPr lang="en" sz="2000" b="1" dirty="0"/>
              <a:t>3. Always use a cutting board.</a:t>
            </a:r>
            <a:br>
              <a:rPr lang="en" sz="2000" b="1" dirty="0"/>
            </a:br>
            <a:br>
              <a:rPr lang="en" sz="2000" b="1" dirty="0"/>
            </a:br>
            <a:r>
              <a:rPr lang="en" sz="2000" b="1" dirty="0"/>
              <a:t>4. </a:t>
            </a:r>
            <a:r>
              <a:rPr lang="en-US" sz="2000" b="1" dirty="0"/>
              <a:t>Keep your knives sharp.</a:t>
            </a:r>
            <a:br>
              <a:rPr lang="en-US" sz="2000" b="1" dirty="0"/>
            </a:br>
            <a:br>
              <a:rPr lang="en-US" sz="2000" dirty="0"/>
            </a:br>
            <a:r>
              <a:rPr lang="en-US" sz="2000" b="1" dirty="0"/>
              <a:t>5</a:t>
            </a:r>
            <a:r>
              <a:rPr lang="en-US" sz="2000" dirty="0"/>
              <a:t>. </a:t>
            </a:r>
            <a:r>
              <a:rPr lang="en-US" sz="2000" b="1" dirty="0"/>
              <a:t>Cut with the </a:t>
            </a:r>
            <a:r>
              <a:rPr lang="en-US" sz="2000" b="1" u="sng" dirty="0"/>
              <a:t>blade</a:t>
            </a:r>
            <a:r>
              <a:rPr lang="en-US" sz="2000" b="1" dirty="0"/>
              <a:t> facing away from your body.</a:t>
            </a:r>
            <a:br>
              <a:rPr lang="en-CA" sz="2000" b="1" dirty="0"/>
            </a:br>
            <a:br>
              <a:rPr lang="en-CA" sz="2000" b="1" dirty="0"/>
            </a:br>
            <a:r>
              <a:rPr lang="en" b="1" dirty="0"/>
              <a:t> </a:t>
            </a:r>
            <a:br>
              <a:rPr lang="en" b="1" dirty="0"/>
            </a:br>
            <a:br>
              <a:rPr lang="en" b="1" dirty="0"/>
            </a:br>
            <a:br>
              <a:rPr lang="en" b="1" dirty="0"/>
            </a:br>
            <a:br>
              <a:rPr lang="en" b="1" dirty="0"/>
            </a:br>
            <a:br>
              <a:rPr lang="en" b="1" dirty="0"/>
            </a:br>
            <a:r>
              <a:rPr lang="en" b="1" dirty="0"/>
              <a:t>		</a:t>
            </a:r>
            <a:endParaRPr lang="en-US" sz="4400" u="sng" dirty="0">
              <a:solidFill>
                <a:schemeClr val="tx1"/>
              </a:solidFill>
            </a:endParaRPr>
          </a:p>
        </p:txBody>
      </p:sp>
      <p:pic>
        <p:nvPicPr>
          <p:cNvPr id="7" name="Google Shape;186;p32">
            <a:extLst>
              <a:ext uri="{FF2B5EF4-FFF2-40B4-BE49-F238E27FC236}">
                <a16:creationId xmlns:a16="http://schemas.microsoft.com/office/drawing/2014/main" id="{2726894D-E666-4648-B712-061DA5E0F066}"/>
              </a:ext>
            </a:extLst>
          </p:cNvPr>
          <p:cNvPicPr preferRelativeResize="0"/>
          <p:nvPr/>
        </p:nvPicPr>
        <p:blipFill>
          <a:blip r:embed="rId3">
            <a:alphaModFix/>
          </a:blip>
          <a:stretch>
            <a:fillRect/>
          </a:stretch>
        </p:blipFill>
        <p:spPr>
          <a:xfrm>
            <a:off x="7803200" y="0"/>
            <a:ext cx="1340800" cy="1340800"/>
          </a:xfrm>
          <a:prstGeom prst="rect">
            <a:avLst/>
          </a:prstGeom>
          <a:noFill/>
          <a:ln>
            <a:noFill/>
          </a:ln>
        </p:spPr>
      </p:pic>
      <p:pic>
        <p:nvPicPr>
          <p:cNvPr id="9" name="Google Shape;187;p32">
            <a:extLst>
              <a:ext uri="{FF2B5EF4-FFF2-40B4-BE49-F238E27FC236}">
                <a16:creationId xmlns:a16="http://schemas.microsoft.com/office/drawing/2014/main" id="{2AFF78B5-8F78-5446-9CC2-BFCB1F0F8F7B}"/>
              </a:ext>
            </a:extLst>
          </p:cNvPr>
          <p:cNvPicPr preferRelativeResize="0"/>
          <p:nvPr/>
        </p:nvPicPr>
        <p:blipFill>
          <a:blip r:embed="rId4">
            <a:alphaModFix/>
          </a:blip>
          <a:stretch>
            <a:fillRect/>
          </a:stretch>
        </p:blipFill>
        <p:spPr>
          <a:xfrm>
            <a:off x="7803200" y="1340800"/>
            <a:ext cx="1340800" cy="1340800"/>
          </a:xfrm>
          <a:prstGeom prst="rect">
            <a:avLst/>
          </a:prstGeom>
          <a:noFill/>
          <a:ln>
            <a:noFill/>
          </a:ln>
        </p:spPr>
      </p:pic>
      <p:pic>
        <p:nvPicPr>
          <p:cNvPr id="4" name="Picture 3" descr="A knife with a black handle&#10;&#10;Description automatically generated with low confidence">
            <a:extLst>
              <a:ext uri="{FF2B5EF4-FFF2-40B4-BE49-F238E27FC236}">
                <a16:creationId xmlns:a16="http://schemas.microsoft.com/office/drawing/2014/main" id="{7E9EFCF4-A9F3-A543-AE00-AEAF2B34520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229822" y="77098"/>
            <a:ext cx="1573378" cy="1044002"/>
          </a:xfrm>
          <a:prstGeom prst="rect">
            <a:avLst/>
          </a:prstGeom>
        </p:spPr>
      </p:pic>
      <p:pic>
        <p:nvPicPr>
          <p:cNvPr id="6" name="Picture 5" descr="A picture containing person, indoor, striped&#10;&#10;Description automatically generated">
            <a:extLst>
              <a:ext uri="{FF2B5EF4-FFF2-40B4-BE49-F238E27FC236}">
                <a16:creationId xmlns:a16="http://schemas.microsoft.com/office/drawing/2014/main" id="{EA48F069-9453-6249-B7DD-ED6F07F3A97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235352" y="1143520"/>
            <a:ext cx="1567848" cy="1044002"/>
          </a:xfrm>
          <a:prstGeom prst="rect">
            <a:avLst/>
          </a:prstGeom>
        </p:spPr>
      </p:pic>
      <p:pic>
        <p:nvPicPr>
          <p:cNvPr id="20" name="Picture 19" descr="Icon&#10;&#10;Description automatically generated">
            <a:extLst>
              <a:ext uri="{FF2B5EF4-FFF2-40B4-BE49-F238E27FC236}">
                <a16:creationId xmlns:a16="http://schemas.microsoft.com/office/drawing/2014/main" id="{40DE0AF5-B28F-2C4A-AA32-222E34FCD04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6306817" y="2214761"/>
            <a:ext cx="1482436" cy="1482436"/>
          </a:xfrm>
          <a:prstGeom prst="rect">
            <a:avLst/>
          </a:prstGeom>
        </p:spPr>
      </p:pic>
      <p:pic>
        <p:nvPicPr>
          <p:cNvPr id="22" name="Picture 21" descr="Text&#10;&#10;Description automatically generated">
            <a:extLst>
              <a:ext uri="{FF2B5EF4-FFF2-40B4-BE49-F238E27FC236}">
                <a16:creationId xmlns:a16="http://schemas.microsoft.com/office/drawing/2014/main" id="{318995A4-0AB9-D640-B261-08FC02056F00}"/>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7803200" y="2681600"/>
            <a:ext cx="1340800" cy="1340800"/>
          </a:xfrm>
          <a:prstGeom prst="rect">
            <a:avLst/>
          </a:prstGeom>
          <a:solidFill>
            <a:schemeClr val="tx1"/>
          </a:solidFill>
        </p:spPr>
      </p:pic>
    </p:spTree>
    <p:extLst>
      <p:ext uri="{BB962C8B-B14F-4D97-AF65-F5344CB8AC3E}">
        <p14:creationId xmlns:p14="http://schemas.microsoft.com/office/powerpoint/2010/main" val="197165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0B28-5640-9D4F-ADC1-0C18F3A202C8}"/>
              </a:ext>
            </a:extLst>
          </p:cNvPr>
          <p:cNvSpPr>
            <a:spLocks noGrp="1"/>
          </p:cNvSpPr>
          <p:nvPr>
            <p:ph type="title"/>
          </p:nvPr>
        </p:nvSpPr>
        <p:spPr/>
        <p:txBody>
          <a:bodyPr/>
          <a:lstStyle/>
          <a:p>
            <a:r>
              <a:rPr lang="en-US" dirty="0"/>
              <a:t> </a:t>
            </a:r>
            <a:r>
              <a:rPr lang="en-US" b="1" dirty="0"/>
              <a:t>Parts of a Knife</a:t>
            </a:r>
          </a:p>
        </p:txBody>
      </p:sp>
      <p:sp>
        <p:nvSpPr>
          <p:cNvPr id="3" name="Text Placeholder 2">
            <a:extLst>
              <a:ext uri="{FF2B5EF4-FFF2-40B4-BE49-F238E27FC236}">
                <a16:creationId xmlns:a16="http://schemas.microsoft.com/office/drawing/2014/main" id="{E4E0C7F3-52E5-6E43-9FE6-3096AE5CBFCC}"/>
              </a:ext>
            </a:extLst>
          </p:cNvPr>
          <p:cNvSpPr>
            <a:spLocks noGrp="1"/>
          </p:cNvSpPr>
          <p:nvPr>
            <p:ph type="body" idx="1"/>
          </p:nvPr>
        </p:nvSpPr>
        <p:spPr/>
        <p:txBody>
          <a:bodyPr/>
          <a:lstStyle/>
          <a:p>
            <a:pPr marL="114300" indent="0">
              <a:buNone/>
            </a:pPr>
            <a:endParaRPr lang="en-CA" sz="2000" b="1" dirty="0"/>
          </a:p>
          <a:p>
            <a:pPr marL="114300" indent="0">
              <a:buNone/>
            </a:pPr>
            <a:endParaRPr lang="en-CA" sz="2000" b="1" dirty="0"/>
          </a:p>
          <a:p>
            <a:pPr marL="571500" indent="-457200">
              <a:buAutoNum type="alphaUcPeriod"/>
            </a:pPr>
            <a:endParaRPr lang="en-CA" sz="2000" b="1" dirty="0"/>
          </a:p>
          <a:p>
            <a:pPr marL="571500" indent="-457200">
              <a:buAutoNum type="alphaUcPeriod"/>
            </a:pPr>
            <a:endParaRPr lang="en-CA" sz="2000" b="1" dirty="0"/>
          </a:p>
        </p:txBody>
      </p:sp>
      <p:pic>
        <p:nvPicPr>
          <p:cNvPr id="11" name="Google Shape;186;p32">
            <a:extLst>
              <a:ext uri="{FF2B5EF4-FFF2-40B4-BE49-F238E27FC236}">
                <a16:creationId xmlns:a16="http://schemas.microsoft.com/office/drawing/2014/main" id="{7984CC5A-6075-E347-87B0-F2F38FCC5615}"/>
              </a:ext>
            </a:extLst>
          </p:cNvPr>
          <p:cNvPicPr preferRelativeResize="0"/>
          <p:nvPr/>
        </p:nvPicPr>
        <p:blipFill>
          <a:blip r:embed="rId2">
            <a:alphaModFix/>
          </a:blip>
          <a:stretch>
            <a:fillRect/>
          </a:stretch>
        </p:blipFill>
        <p:spPr>
          <a:xfrm>
            <a:off x="7803200" y="0"/>
            <a:ext cx="1340800" cy="1340800"/>
          </a:xfrm>
          <a:prstGeom prst="rect">
            <a:avLst/>
          </a:prstGeom>
          <a:noFill/>
          <a:ln>
            <a:noFill/>
          </a:ln>
        </p:spPr>
      </p:pic>
      <p:pic>
        <p:nvPicPr>
          <p:cNvPr id="13" name="Google Shape;187;p32">
            <a:extLst>
              <a:ext uri="{FF2B5EF4-FFF2-40B4-BE49-F238E27FC236}">
                <a16:creationId xmlns:a16="http://schemas.microsoft.com/office/drawing/2014/main" id="{DFA64ABD-67B7-E543-A6CC-453AF130EFD2}"/>
              </a:ext>
            </a:extLst>
          </p:cNvPr>
          <p:cNvPicPr preferRelativeResize="0"/>
          <p:nvPr/>
        </p:nvPicPr>
        <p:blipFill>
          <a:blip r:embed="rId3">
            <a:alphaModFix/>
          </a:blip>
          <a:stretch>
            <a:fillRect/>
          </a:stretch>
        </p:blipFill>
        <p:spPr>
          <a:xfrm>
            <a:off x="7803200" y="1340800"/>
            <a:ext cx="1340800" cy="1340800"/>
          </a:xfrm>
          <a:prstGeom prst="rect">
            <a:avLst/>
          </a:prstGeom>
          <a:noFill/>
          <a:ln>
            <a:noFill/>
          </a:ln>
        </p:spPr>
      </p:pic>
      <p:pic>
        <p:nvPicPr>
          <p:cNvPr id="14" name="Picture 13" descr="Text&#10;&#10;Description automatically generated">
            <a:extLst>
              <a:ext uri="{FF2B5EF4-FFF2-40B4-BE49-F238E27FC236}">
                <a16:creationId xmlns:a16="http://schemas.microsoft.com/office/drawing/2014/main" id="{65364C97-43BC-5542-A580-D0C0A07D04C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803200" y="2681600"/>
            <a:ext cx="1340800" cy="1340800"/>
          </a:xfrm>
          <a:prstGeom prst="rect">
            <a:avLst/>
          </a:prstGeom>
          <a:solidFill>
            <a:schemeClr val="tx1"/>
          </a:solidFill>
        </p:spPr>
      </p:pic>
      <p:pic>
        <p:nvPicPr>
          <p:cNvPr id="1026" name="Picture 2" descr="Premium Vector | Parts of kitchen knife with labeled structure description  . educational diagram with cutting and chopping tool. chef equipment for  food preparation. blade, handle and scales graph.">
            <a:extLst>
              <a:ext uri="{FF2B5EF4-FFF2-40B4-BE49-F238E27FC236}">
                <a16:creationId xmlns:a16="http://schemas.microsoft.com/office/drawing/2014/main" id="{00213E98-6451-2C4A-B338-4EF255038C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700" y="1017725"/>
            <a:ext cx="6306076" cy="377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58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0B28-5640-9D4F-ADC1-0C18F3A202C8}"/>
              </a:ext>
            </a:extLst>
          </p:cNvPr>
          <p:cNvSpPr>
            <a:spLocks noGrp="1"/>
          </p:cNvSpPr>
          <p:nvPr>
            <p:ph type="title"/>
          </p:nvPr>
        </p:nvSpPr>
        <p:spPr/>
        <p:txBody>
          <a:bodyPr/>
          <a:lstStyle/>
          <a:p>
            <a:r>
              <a:rPr lang="en-US" dirty="0"/>
              <a:t> </a:t>
            </a:r>
            <a:r>
              <a:rPr lang="en-US" b="1" dirty="0"/>
              <a:t>Types of Knives</a:t>
            </a:r>
          </a:p>
        </p:txBody>
      </p:sp>
      <p:sp>
        <p:nvSpPr>
          <p:cNvPr id="3" name="Text Placeholder 2">
            <a:extLst>
              <a:ext uri="{FF2B5EF4-FFF2-40B4-BE49-F238E27FC236}">
                <a16:creationId xmlns:a16="http://schemas.microsoft.com/office/drawing/2014/main" id="{E4E0C7F3-52E5-6E43-9FE6-3096AE5CBFCC}"/>
              </a:ext>
            </a:extLst>
          </p:cNvPr>
          <p:cNvSpPr>
            <a:spLocks noGrp="1"/>
          </p:cNvSpPr>
          <p:nvPr>
            <p:ph type="body" idx="1"/>
          </p:nvPr>
        </p:nvSpPr>
        <p:spPr>
          <a:xfrm>
            <a:off x="0" y="1791047"/>
            <a:ext cx="7803200" cy="3375127"/>
          </a:xfrm>
        </p:spPr>
        <p:txBody>
          <a:bodyPr/>
          <a:lstStyle/>
          <a:p>
            <a:pPr marL="114300" indent="0">
              <a:buNone/>
            </a:pPr>
            <a:endParaRPr lang="en-CA" sz="2000" b="1" dirty="0"/>
          </a:p>
          <a:p>
            <a:r>
              <a:rPr lang="en-US" sz="1600" dirty="0"/>
              <a:t>CHEF’S KNIFE       Used for cutting smaller items, such as tomatoes &amp; apples.</a:t>
            </a:r>
            <a:endParaRPr lang="en-CA" sz="1600" b="1" dirty="0"/>
          </a:p>
          <a:p>
            <a:r>
              <a:rPr lang="en-US" sz="1600" dirty="0"/>
              <a:t>SLICING KNIFE      Used to cut a thin layer of peel off fruits and vegetables.</a:t>
            </a:r>
            <a:endParaRPr lang="en-CA" sz="1600" b="1" dirty="0"/>
          </a:p>
          <a:p>
            <a:r>
              <a:rPr lang="en-US" sz="1600" dirty="0"/>
              <a:t>UTILITY KNIFE       Ideal for slicing, chopping and dicing.</a:t>
            </a:r>
            <a:endParaRPr lang="en-CA" sz="1600" b="1" dirty="0"/>
          </a:p>
          <a:p>
            <a:r>
              <a:rPr lang="en-US" sz="1600" dirty="0"/>
              <a:t>PARING KNIFE      Used for removing bones from meat, poultry and fish.</a:t>
            </a:r>
            <a:endParaRPr lang="en-CA" sz="1600" b="1" dirty="0"/>
          </a:p>
          <a:p>
            <a:r>
              <a:rPr lang="en-US" sz="1600" dirty="0"/>
              <a:t>BONING KNIFE      Used for slicing large foods, such as meat and poultry.</a:t>
            </a:r>
            <a:endParaRPr lang="en-CA" sz="1600" b="1" dirty="0"/>
          </a:p>
          <a:p>
            <a:r>
              <a:rPr lang="en-US" sz="1600" dirty="0"/>
              <a:t>BREAD KNIFE        Serrated blade is ideal for slicing bread.</a:t>
            </a:r>
            <a:endParaRPr lang="en-CA" sz="1600" b="1" dirty="0"/>
          </a:p>
          <a:p>
            <a:pPr marL="114300" indent="0">
              <a:buNone/>
            </a:pPr>
            <a:endParaRPr lang="en-CA" sz="2000" b="1" dirty="0"/>
          </a:p>
          <a:p>
            <a:pPr marL="114300" indent="0">
              <a:buNone/>
            </a:pPr>
            <a:endParaRPr lang="en-CA" sz="2000" b="1" dirty="0"/>
          </a:p>
          <a:p>
            <a:pPr marL="571500" indent="-457200">
              <a:buAutoNum type="alphaUcPeriod"/>
            </a:pPr>
            <a:endParaRPr lang="en-CA" sz="2000" b="1" dirty="0"/>
          </a:p>
        </p:txBody>
      </p:sp>
      <p:pic>
        <p:nvPicPr>
          <p:cNvPr id="11" name="Google Shape;186;p32">
            <a:extLst>
              <a:ext uri="{FF2B5EF4-FFF2-40B4-BE49-F238E27FC236}">
                <a16:creationId xmlns:a16="http://schemas.microsoft.com/office/drawing/2014/main" id="{7984CC5A-6075-E347-87B0-F2F38FCC5615}"/>
              </a:ext>
            </a:extLst>
          </p:cNvPr>
          <p:cNvPicPr preferRelativeResize="0"/>
          <p:nvPr/>
        </p:nvPicPr>
        <p:blipFill>
          <a:blip r:embed="rId2">
            <a:alphaModFix/>
          </a:blip>
          <a:stretch>
            <a:fillRect/>
          </a:stretch>
        </p:blipFill>
        <p:spPr>
          <a:xfrm>
            <a:off x="7803200" y="0"/>
            <a:ext cx="1340800" cy="1340800"/>
          </a:xfrm>
          <a:prstGeom prst="rect">
            <a:avLst/>
          </a:prstGeom>
          <a:noFill/>
          <a:ln>
            <a:noFill/>
          </a:ln>
        </p:spPr>
      </p:pic>
      <p:pic>
        <p:nvPicPr>
          <p:cNvPr id="13" name="Google Shape;187;p32">
            <a:extLst>
              <a:ext uri="{FF2B5EF4-FFF2-40B4-BE49-F238E27FC236}">
                <a16:creationId xmlns:a16="http://schemas.microsoft.com/office/drawing/2014/main" id="{DFA64ABD-67B7-E543-A6CC-453AF130EFD2}"/>
              </a:ext>
            </a:extLst>
          </p:cNvPr>
          <p:cNvPicPr preferRelativeResize="0"/>
          <p:nvPr/>
        </p:nvPicPr>
        <p:blipFill>
          <a:blip r:embed="rId3">
            <a:alphaModFix/>
          </a:blip>
          <a:stretch>
            <a:fillRect/>
          </a:stretch>
        </p:blipFill>
        <p:spPr>
          <a:xfrm>
            <a:off x="7803200" y="1340800"/>
            <a:ext cx="1340800" cy="1340800"/>
          </a:xfrm>
          <a:prstGeom prst="rect">
            <a:avLst/>
          </a:prstGeom>
          <a:noFill/>
          <a:ln>
            <a:noFill/>
          </a:ln>
        </p:spPr>
      </p:pic>
      <p:pic>
        <p:nvPicPr>
          <p:cNvPr id="14" name="Picture 13" descr="Text&#10;&#10;Description automatically generated">
            <a:extLst>
              <a:ext uri="{FF2B5EF4-FFF2-40B4-BE49-F238E27FC236}">
                <a16:creationId xmlns:a16="http://schemas.microsoft.com/office/drawing/2014/main" id="{65364C97-43BC-5542-A580-D0C0A07D04C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803200" y="2681600"/>
            <a:ext cx="1340800" cy="1340800"/>
          </a:xfrm>
          <a:prstGeom prst="rect">
            <a:avLst/>
          </a:prstGeom>
          <a:solidFill>
            <a:schemeClr val="tx1"/>
          </a:solidFill>
        </p:spPr>
      </p:pic>
      <p:pic>
        <p:nvPicPr>
          <p:cNvPr id="5" name="Picture 4" descr="A group of knives&#10;&#10;Description automatically generated with medium confidence">
            <a:extLst>
              <a:ext uri="{FF2B5EF4-FFF2-40B4-BE49-F238E27FC236}">
                <a16:creationId xmlns:a16="http://schemas.microsoft.com/office/drawing/2014/main" id="{BC73EFEE-A746-9A4C-B566-C3BBACC15922}"/>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33077" y="195819"/>
            <a:ext cx="2008686" cy="1815381"/>
          </a:xfrm>
          <a:prstGeom prst="rect">
            <a:avLst/>
          </a:prstGeom>
        </p:spPr>
      </p:pic>
    </p:spTree>
    <p:extLst>
      <p:ext uri="{BB962C8B-B14F-4D97-AF65-F5344CB8AC3E}">
        <p14:creationId xmlns:p14="http://schemas.microsoft.com/office/powerpoint/2010/main" val="414774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0B28-5640-9D4F-ADC1-0C18F3A202C8}"/>
              </a:ext>
            </a:extLst>
          </p:cNvPr>
          <p:cNvSpPr>
            <a:spLocks noGrp="1"/>
          </p:cNvSpPr>
          <p:nvPr>
            <p:ph type="title"/>
          </p:nvPr>
        </p:nvSpPr>
        <p:spPr>
          <a:xfrm>
            <a:off x="623400" y="274968"/>
            <a:ext cx="8520600" cy="572700"/>
          </a:xfrm>
        </p:spPr>
        <p:txBody>
          <a:bodyPr/>
          <a:lstStyle/>
          <a:p>
            <a:r>
              <a:rPr lang="en-US" b="1" dirty="0"/>
              <a:t>Cutting Terms and Techniques</a:t>
            </a:r>
          </a:p>
        </p:txBody>
      </p:sp>
      <p:sp>
        <p:nvSpPr>
          <p:cNvPr id="3" name="Text Placeholder 2">
            <a:extLst>
              <a:ext uri="{FF2B5EF4-FFF2-40B4-BE49-F238E27FC236}">
                <a16:creationId xmlns:a16="http://schemas.microsoft.com/office/drawing/2014/main" id="{E4E0C7F3-52E5-6E43-9FE6-3096AE5CBFCC}"/>
              </a:ext>
            </a:extLst>
          </p:cNvPr>
          <p:cNvSpPr>
            <a:spLocks noGrp="1"/>
          </p:cNvSpPr>
          <p:nvPr>
            <p:ph type="body" idx="1"/>
          </p:nvPr>
        </p:nvSpPr>
        <p:spPr>
          <a:xfrm>
            <a:off x="143716" y="1340800"/>
            <a:ext cx="7963115" cy="3174245"/>
          </a:xfrm>
        </p:spPr>
        <p:txBody>
          <a:bodyPr/>
          <a:lstStyle/>
          <a:p>
            <a:r>
              <a:rPr lang="en-US" u="sng" dirty="0">
                <a:solidFill>
                  <a:schemeClr val="tx1"/>
                </a:solidFill>
              </a:rPr>
              <a:t>SLICE </a:t>
            </a:r>
            <a:r>
              <a:rPr lang="en-US" dirty="0">
                <a:solidFill>
                  <a:schemeClr val="tx1"/>
                </a:solidFill>
              </a:rPr>
              <a:t>     	To cut food into small, squared pieces.	</a:t>
            </a:r>
            <a:endParaRPr lang="en-CA" b="1" dirty="0">
              <a:solidFill>
                <a:schemeClr val="tx1"/>
              </a:solidFill>
            </a:endParaRPr>
          </a:p>
          <a:p>
            <a:r>
              <a:rPr lang="en-US" u="sng" dirty="0">
                <a:solidFill>
                  <a:schemeClr val="tx1"/>
                </a:solidFill>
              </a:rPr>
              <a:t>PARE </a:t>
            </a:r>
            <a:r>
              <a:rPr lang="en-US" dirty="0">
                <a:solidFill>
                  <a:schemeClr val="tx1"/>
                </a:solidFill>
              </a:rPr>
              <a:t>     	To make shallow, straight cuts into the surface of a food.</a:t>
            </a:r>
            <a:endParaRPr lang="en-CA" b="1" dirty="0">
              <a:solidFill>
                <a:schemeClr val="tx1"/>
              </a:solidFill>
            </a:endParaRPr>
          </a:p>
          <a:p>
            <a:r>
              <a:rPr lang="en-US" u="sng" dirty="0">
                <a:solidFill>
                  <a:schemeClr val="tx1"/>
                </a:solidFill>
              </a:rPr>
              <a:t>GRATE </a:t>
            </a:r>
            <a:r>
              <a:rPr lang="en-US" dirty="0">
                <a:solidFill>
                  <a:schemeClr val="tx1"/>
                </a:solidFill>
              </a:rPr>
              <a:t>   	To cut food into large thin pieces.</a:t>
            </a:r>
            <a:endParaRPr lang="en-CA" b="1" dirty="0">
              <a:solidFill>
                <a:schemeClr val="tx1"/>
              </a:solidFill>
            </a:endParaRPr>
          </a:p>
          <a:p>
            <a:r>
              <a:rPr lang="en-US" u="sng" dirty="0">
                <a:solidFill>
                  <a:schemeClr val="tx1"/>
                </a:solidFill>
              </a:rPr>
              <a:t>CUBE/DICE</a:t>
            </a:r>
            <a:r>
              <a:rPr lang="en-US" dirty="0">
                <a:solidFill>
                  <a:schemeClr val="tx1"/>
                </a:solidFill>
              </a:rPr>
              <a:t>	To cut food into very small irregular pieces.</a:t>
            </a:r>
            <a:endParaRPr lang="en-CA" b="1" dirty="0">
              <a:solidFill>
                <a:schemeClr val="tx1"/>
              </a:solidFill>
            </a:endParaRPr>
          </a:p>
          <a:p>
            <a:r>
              <a:rPr lang="en-US" u="sng" dirty="0">
                <a:solidFill>
                  <a:schemeClr val="tx1"/>
                </a:solidFill>
              </a:rPr>
              <a:t>MINCE </a:t>
            </a:r>
            <a:r>
              <a:rPr lang="en-US" dirty="0">
                <a:solidFill>
                  <a:schemeClr val="tx1"/>
                </a:solidFill>
              </a:rPr>
              <a:t>   	To cut off a thin layer of peel.</a:t>
            </a:r>
            <a:endParaRPr lang="en-CA" b="1" dirty="0">
              <a:solidFill>
                <a:schemeClr val="tx1"/>
              </a:solidFill>
            </a:endParaRPr>
          </a:p>
          <a:p>
            <a:r>
              <a:rPr lang="en-US" u="sng" dirty="0">
                <a:solidFill>
                  <a:schemeClr val="tx1"/>
                </a:solidFill>
              </a:rPr>
              <a:t>JULIENNE </a:t>
            </a:r>
            <a:r>
              <a:rPr lang="en-US" dirty="0">
                <a:solidFill>
                  <a:schemeClr val="tx1"/>
                </a:solidFill>
              </a:rPr>
              <a:t>    To cut food into shreds or thin strips. ???</a:t>
            </a:r>
          </a:p>
          <a:p>
            <a:r>
              <a:rPr lang="en-US" u="sng" dirty="0">
                <a:solidFill>
                  <a:schemeClr val="tx1"/>
                </a:solidFill>
              </a:rPr>
              <a:t>SCORE</a:t>
            </a:r>
            <a:r>
              <a:rPr lang="en-US" dirty="0">
                <a:solidFill>
                  <a:schemeClr val="tx1"/>
                </a:solidFill>
              </a:rPr>
              <a:t>	To make shallow cuts in the surface of a food to avoid 		food from curling while cooking or let a marinade absorb</a:t>
            </a:r>
            <a:r>
              <a:rPr lang="en-US" u="sng" dirty="0">
                <a:solidFill>
                  <a:schemeClr val="tx1"/>
                </a:solidFill>
              </a:rPr>
              <a:t>.</a:t>
            </a:r>
            <a:endParaRPr lang="en-CA" u="sng" dirty="0">
              <a:solidFill>
                <a:schemeClr val="tx1"/>
              </a:solidFill>
            </a:endParaRPr>
          </a:p>
          <a:p>
            <a:pPr marL="114300" indent="0">
              <a:buNone/>
            </a:pPr>
            <a:endParaRPr lang="en-US" dirty="0"/>
          </a:p>
        </p:txBody>
      </p:sp>
      <p:pic>
        <p:nvPicPr>
          <p:cNvPr id="8" name="Google Shape;186;p32">
            <a:extLst>
              <a:ext uri="{FF2B5EF4-FFF2-40B4-BE49-F238E27FC236}">
                <a16:creationId xmlns:a16="http://schemas.microsoft.com/office/drawing/2014/main" id="{866E7062-CD1A-FA42-ADD8-C41C4EDA3D26}"/>
              </a:ext>
            </a:extLst>
          </p:cNvPr>
          <p:cNvPicPr preferRelativeResize="0"/>
          <p:nvPr/>
        </p:nvPicPr>
        <p:blipFill>
          <a:blip r:embed="rId2">
            <a:alphaModFix/>
          </a:blip>
          <a:stretch>
            <a:fillRect/>
          </a:stretch>
        </p:blipFill>
        <p:spPr>
          <a:xfrm>
            <a:off x="7803200" y="0"/>
            <a:ext cx="1340800" cy="1340800"/>
          </a:xfrm>
          <a:prstGeom prst="rect">
            <a:avLst/>
          </a:prstGeom>
          <a:noFill/>
          <a:ln>
            <a:noFill/>
          </a:ln>
        </p:spPr>
      </p:pic>
      <p:pic>
        <p:nvPicPr>
          <p:cNvPr id="9" name="Google Shape;187;p32">
            <a:extLst>
              <a:ext uri="{FF2B5EF4-FFF2-40B4-BE49-F238E27FC236}">
                <a16:creationId xmlns:a16="http://schemas.microsoft.com/office/drawing/2014/main" id="{7C296AD5-5A16-974A-9D0A-B466BAD5C9D5}"/>
              </a:ext>
            </a:extLst>
          </p:cNvPr>
          <p:cNvPicPr preferRelativeResize="0"/>
          <p:nvPr/>
        </p:nvPicPr>
        <p:blipFill>
          <a:blip r:embed="rId3">
            <a:alphaModFix/>
          </a:blip>
          <a:stretch>
            <a:fillRect/>
          </a:stretch>
        </p:blipFill>
        <p:spPr>
          <a:xfrm>
            <a:off x="7803200" y="1340800"/>
            <a:ext cx="1340800" cy="1340800"/>
          </a:xfrm>
          <a:prstGeom prst="rect">
            <a:avLst/>
          </a:prstGeom>
          <a:noFill/>
          <a:ln>
            <a:noFill/>
          </a:ln>
        </p:spPr>
      </p:pic>
      <p:pic>
        <p:nvPicPr>
          <p:cNvPr id="12" name="Picture 11" descr="Text&#10;&#10;Description automatically generated">
            <a:extLst>
              <a:ext uri="{FF2B5EF4-FFF2-40B4-BE49-F238E27FC236}">
                <a16:creationId xmlns:a16="http://schemas.microsoft.com/office/drawing/2014/main" id="{DAA05246-0AC1-C84E-9289-F4A21F4205E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803200" y="2681600"/>
            <a:ext cx="1340800" cy="1340800"/>
          </a:xfrm>
          <a:prstGeom prst="rect">
            <a:avLst/>
          </a:prstGeom>
          <a:solidFill>
            <a:schemeClr val="tx1"/>
          </a:solidFill>
        </p:spPr>
      </p:pic>
      <p:sp>
        <p:nvSpPr>
          <p:cNvPr id="10" name="AutoShape 4">
            <a:hlinkClick r:id="rId6"/>
            <a:extLst>
              <a:ext uri="{FF2B5EF4-FFF2-40B4-BE49-F238E27FC236}">
                <a16:creationId xmlns:a16="http://schemas.microsoft.com/office/drawing/2014/main" id="{112A3466-26F6-9E4F-A392-D1479F869487}"/>
              </a:ext>
            </a:extLst>
          </p:cNvPr>
          <p:cNvSpPr>
            <a:spLocks noChangeAspect="1" noChangeArrowheads="1"/>
          </p:cNvSpPr>
          <p:nvPr/>
        </p:nvSpPr>
        <p:spPr bwMode="auto">
          <a:xfrm>
            <a:off x="127000" y="563563"/>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90255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0B28-5640-9D4F-ADC1-0C18F3A202C8}"/>
              </a:ext>
            </a:extLst>
          </p:cNvPr>
          <p:cNvSpPr>
            <a:spLocks noGrp="1"/>
          </p:cNvSpPr>
          <p:nvPr>
            <p:ph type="title"/>
          </p:nvPr>
        </p:nvSpPr>
        <p:spPr>
          <a:xfrm>
            <a:off x="623400" y="274968"/>
            <a:ext cx="8520600" cy="572700"/>
          </a:xfrm>
        </p:spPr>
        <p:txBody>
          <a:bodyPr/>
          <a:lstStyle/>
          <a:p>
            <a:r>
              <a:rPr lang="en-US" b="1" dirty="0"/>
              <a:t>Knife Safety Video</a:t>
            </a:r>
          </a:p>
        </p:txBody>
      </p:sp>
      <p:sp>
        <p:nvSpPr>
          <p:cNvPr id="3" name="Text Placeholder 2">
            <a:extLst>
              <a:ext uri="{FF2B5EF4-FFF2-40B4-BE49-F238E27FC236}">
                <a16:creationId xmlns:a16="http://schemas.microsoft.com/office/drawing/2014/main" id="{E4E0C7F3-52E5-6E43-9FE6-3096AE5CBFCC}"/>
              </a:ext>
            </a:extLst>
          </p:cNvPr>
          <p:cNvSpPr>
            <a:spLocks noGrp="1"/>
          </p:cNvSpPr>
          <p:nvPr>
            <p:ph type="body" idx="1"/>
          </p:nvPr>
        </p:nvSpPr>
        <p:spPr>
          <a:xfrm>
            <a:off x="143716" y="1340800"/>
            <a:ext cx="7963115" cy="3174245"/>
          </a:xfrm>
        </p:spPr>
        <p:txBody>
          <a:bodyPr/>
          <a:lstStyle/>
          <a:p>
            <a:pPr marL="114300" indent="0">
              <a:buNone/>
            </a:pPr>
            <a:r>
              <a:rPr lang="en-US" dirty="0"/>
              <a:t>  </a:t>
            </a:r>
            <a:r>
              <a:rPr lang="en-US" sz="2800" b="1" dirty="0"/>
              <a:t>Video: </a:t>
            </a:r>
            <a:r>
              <a:rPr lang="en-US" sz="2800" b="1" dirty="0" err="1"/>
              <a:t>Tasty’s</a:t>
            </a:r>
            <a:r>
              <a:rPr lang="en-US" sz="2800" b="1" dirty="0"/>
              <a:t> Basic Knife Skills</a:t>
            </a:r>
            <a:r>
              <a:rPr lang="en-US" dirty="0"/>
              <a:t>  </a:t>
            </a:r>
          </a:p>
        </p:txBody>
      </p:sp>
      <p:pic>
        <p:nvPicPr>
          <p:cNvPr id="8" name="Google Shape;186;p32">
            <a:extLst>
              <a:ext uri="{FF2B5EF4-FFF2-40B4-BE49-F238E27FC236}">
                <a16:creationId xmlns:a16="http://schemas.microsoft.com/office/drawing/2014/main" id="{866E7062-CD1A-FA42-ADD8-C41C4EDA3D26}"/>
              </a:ext>
            </a:extLst>
          </p:cNvPr>
          <p:cNvPicPr preferRelativeResize="0"/>
          <p:nvPr/>
        </p:nvPicPr>
        <p:blipFill>
          <a:blip r:embed="rId3">
            <a:alphaModFix/>
          </a:blip>
          <a:stretch>
            <a:fillRect/>
          </a:stretch>
        </p:blipFill>
        <p:spPr>
          <a:xfrm>
            <a:off x="7803200" y="0"/>
            <a:ext cx="1340800" cy="1340800"/>
          </a:xfrm>
          <a:prstGeom prst="rect">
            <a:avLst/>
          </a:prstGeom>
          <a:noFill/>
          <a:ln>
            <a:noFill/>
          </a:ln>
        </p:spPr>
      </p:pic>
      <p:pic>
        <p:nvPicPr>
          <p:cNvPr id="9" name="Google Shape;187;p32">
            <a:extLst>
              <a:ext uri="{FF2B5EF4-FFF2-40B4-BE49-F238E27FC236}">
                <a16:creationId xmlns:a16="http://schemas.microsoft.com/office/drawing/2014/main" id="{7C296AD5-5A16-974A-9D0A-B466BAD5C9D5}"/>
              </a:ext>
            </a:extLst>
          </p:cNvPr>
          <p:cNvPicPr preferRelativeResize="0"/>
          <p:nvPr/>
        </p:nvPicPr>
        <p:blipFill>
          <a:blip r:embed="rId4">
            <a:alphaModFix/>
          </a:blip>
          <a:stretch>
            <a:fillRect/>
          </a:stretch>
        </p:blipFill>
        <p:spPr>
          <a:xfrm>
            <a:off x="7803200" y="1340800"/>
            <a:ext cx="1340800" cy="1340800"/>
          </a:xfrm>
          <a:prstGeom prst="rect">
            <a:avLst/>
          </a:prstGeom>
          <a:noFill/>
          <a:ln>
            <a:noFill/>
          </a:ln>
        </p:spPr>
      </p:pic>
      <p:pic>
        <p:nvPicPr>
          <p:cNvPr id="12" name="Picture 11" descr="Text&#10;&#10;Description automatically generated">
            <a:extLst>
              <a:ext uri="{FF2B5EF4-FFF2-40B4-BE49-F238E27FC236}">
                <a16:creationId xmlns:a16="http://schemas.microsoft.com/office/drawing/2014/main" id="{DAA05246-0AC1-C84E-9289-F4A21F4205E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803200" y="2681600"/>
            <a:ext cx="1340800" cy="1340800"/>
          </a:xfrm>
          <a:prstGeom prst="rect">
            <a:avLst/>
          </a:prstGeom>
          <a:solidFill>
            <a:schemeClr val="tx1"/>
          </a:solidFill>
        </p:spPr>
      </p:pic>
      <p:sp>
        <p:nvSpPr>
          <p:cNvPr id="10" name="AutoShape 4">
            <a:hlinkClick r:id="rId7"/>
            <a:extLst>
              <a:ext uri="{FF2B5EF4-FFF2-40B4-BE49-F238E27FC236}">
                <a16:creationId xmlns:a16="http://schemas.microsoft.com/office/drawing/2014/main" id="{112A3466-26F6-9E4F-A392-D1479F869487}"/>
              </a:ext>
            </a:extLst>
          </p:cNvPr>
          <p:cNvSpPr>
            <a:spLocks noChangeAspect="1" noChangeArrowheads="1"/>
          </p:cNvSpPr>
          <p:nvPr/>
        </p:nvSpPr>
        <p:spPr bwMode="auto">
          <a:xfrm>
            <a:off x="127000" y="563563"/>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descr="Logo&#10;&#10;Description automatically generated">
            <a:extLst>
              <a:ext uri="{FF2B5EF4-FFF2-40B4-BE49-F238E27FC236}">
                <a16:creationId xmlns:a16="http://schemas.microsoft.com/office/drawing/2014/main" id="{201C2FC5-7D51-3945-84C1-464F9E3F150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027794" y="70384"/>
            <a:ext cx="1041068" cy="1040370"/>
          </a:xfrm>
          <a:prstGeom prst="rect">
            <a:avLst/>
          </a:prstGeom>
        </p:spPr>
      </p:pic>
      <p:pic>
        <p:nvPicPr>
          <p:cNvPr id="1026" name="Picture 2" descr="Basic Knife Skills - YouTube">
            <a:hlinkClick r:id="rId10"/>
            <a:extLst>
              <a:ext uri="{FF2B5EF4-FFF2-40B4-BE49-F238E27FC236}">
                <a16:creationId xmlns:a16="http://schemas.microsoft.com/office/drawing/2014/main" id="{C75158D9-CAE8-8542-8B46-849E2F5298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6439" y="2113376"/>
            <a:ext cx="3810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183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1981B-042B-F34B-97CD-91EC3E1B90B9}"/>
              </a:ext>
            </a:extLst>
          </p:cNvPr>
          <p:cNvSpPr>
            <a:spLocks noGrp="1"/>
          </p:cNvSpPr>
          <p:nvPr>
            <p:ph type="title"/>
          </p:nvPr>
        </p:nvSpPr>
        <p:spPr/>
        <p:txBody>
          <a:bodyPr/>
          <a:lstStyle/>
          <a:p>
            <a:pPr algn="ctr"/>
            <a:r>
              <a:rPr lang="en-US" dirty="0"/>
              <a:t>Knife Chart</a:t>
            </a:r>
          </a:p>
        </p:txBody>
      </p:sp>
      <p:sp>
        <p:nvSpPr>
          <p:cNvPr id="3" name="Text Placeholder 2">
            <a:extLst>
              <a:ext uri="{FF2B5EF4-FFF2-40B4-BE49-F238E27FC236}">
                <a16:creationId xmlns:a16="http://schemas.microsoft.com/office/drawing/2014/main" id="{C28A3E98-3737-1540-91E9-C8E174333252}"/>
              </a:ext>
            </a:extLst>
          </p:cNvPr>
          <p:cNvSpPr>
            <a:spLocks noGrp="1"/>
          </p:cNvSpPr>
          <p:nvPr>
            <p:ph type="body" idx="1"/>
          </p:nvPr>
        </p:nvSpPr>
        <p:spPr>
          <a:xfrm>
            <a:off x="311700" y="1017725"/>
            <a:ext cx="8520600" cy="3416400"/>
          </a:xfrm>
        </p:spPr>
        <p:txBody>
          <a:bodyPr/>
          <a:lstStyle/>
          <a:p>
            <a:r>
              <a:rPr lang="en-US" dirty="0"/>
              <a:t>Working in your cooking groups choose the appropriate knife for the food items listed below. </a:t>
            </a:r>
          </a:p>
          <a:p>
            <a:endParaRPr lang="en-US" dirty="0"/>
          </a:p>
          <a:p>
            <a:pPr marL="114300" indent="0">
              <a:buNone/>
            </a:pPr>
            <a:endParaRPr lang="en-US" dirty="0"/>
          </a:p>
          <a:p>
            <a:pPr marL="114300" indent="0">
              <a:buNone/>
            </a:pPr>
            <a:endParaRPr lang="en-US" dirty="0"/>
          </a:p>
        </p:txBody>
      </p:sp>
      <p:pic>
        <p:nvPicPr>
          <p:cNvPr id="7" name="Picture 6" descr="Chart, bubble chart&#10;&#10;Description automatically generated">
            <a:extLst>
              <a:ext uri="{FF2B5EF4-FFF2-40B4-BE49-F238E27FC236}">
                <a16:creationId xmlns:a16="http://schemas.microsoft.com/office/drawing/2014/main" id="{E70BB95D-4533-874B-9F16-4E1C2B725393}"/>
              </a:ext>
            </a:extLst>
          </p:cNvPr>
          <p:cNvPicPr>
            <a:picLocks noChangeAspect="1"/>
          </p:cNvPicPr>
          <p:nvPr/>
        </p:nvPicPr>
        <p:blipFill>
          <a:blip r:embed="rId3"/>
          <a:stretch>
            <a:fillRect/>
          </a:stretch>
        </p:blipFill>
        <p:spPr>
          <a:xfrm>
            <a:off x="3861129" y="1572117"/>
            <a:ext cx="2875293" cy="3416400"/>
          </a:xfrm>
          <a:prstGeom prst="rect">
            <a:avLst/>
          </a:prstGeom>
        </p:spPr>
      </p:pic>
    </p:spTree>
    <p:extLst>
      <p:ext uri="{BB962C8B-B14F-4D97-AF65-F5344CB8AC3E}">
        <p14:creationId xmlns:p14="http://schemas.microsoft.com/office/powerpoint/2010/main" val="37215845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TotalTime>
  <Words>607</Words>
  <Application>Microsoft Macintosh PowerPoint</Application>
  <PresentationFormat>On-screen Show (16:9)</PresentationFormat>
  <Paragraphs>70</Paragraphs>
  <Slides>14</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Comic Sans MS</vt:lpstr>
      <vt:lpstr>Simple Light</vt:lpstr>
      <vt:lpstr>Default Design</vt:lpstr>
      <vt:lpstr> Knife Safety HFN2O/ELL</vt:lpstr>
      <vt:lpstr>Introduction to Knife Safety:   </vt:lpstr>
      <vt:lpstr>PowerPoint Presentation</vt:lpstr>
      <vt:lpstr>The Rules of Safe Knife Handling   1. Always walk with the knife pointed   down and away from you and others.  2. Never cut with your fingers pointing outward, curl them      under while holding the food.  3. Always use a cutting board.  4. Keep your knives sharp.  5. Cut with the blade facing away from your body.          </vt:lpstr>
      <vt:lpstr> Parts of a Knife</vt:lpstr>
      <vt:lpstr> Types of Knives</vt:lpstr>
      <vt:lpstr>Cutting Terms and Techniques</vt:lpstr>
      <vt:lpstr>Knife Safety Video</vt:lpstr>
      <vt:lpstr>Knife Chart</vt:lpstr>
      <vt:lpstr>Mini Lab – Cutting Vegetables   </vt:lpstr>
      <vt:lpstr>Mini Lab – Cutting Vegetables   </vt:lpstr>
      <vt:lpstr>Vocabulary Chart</vt:lpstr>
      <vt:lpstr>Knife Chart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ESL  Family Studies  Lesson Plan</dc:title>
  <dc:creator>Camille Naranjit</dc:creator>
  <cp:lastModifiedBy>Mawji, Nahid</cp:lastModifiedBy>
  <cp:revision>61</cp:revision>
  <dcterms:modified xsi:type="dcterms:W3CDTF">2021-06-30T18:30:31Z</dcterms:modified>
</cp:coreProperties>
</file>